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7" r:id="rId2"/>
    <p:sldId id="321" r:id="rId3"/>
    <p:sldId id="338" r:id="rId4"/>
    <p:sldId id="390" r:id="rId5"/>
    <p:sldId id="391" r:id="rId6"/>
    <p:sldId id="294" r:id="rId7"/>
    <p:sldId id="343" r:id="rId8"/>
    <p:sldId id="431" r:id="rId9"/>
    <p:sldId id="409" r:id="rId10"/>
    <p:sldId id="410" r:id="rId11"/>
    <p:sldId id="432" r:id="rId12"/>
    <p:sldId id="408" r:id="rId13"/>
    <p:sldId id="433" r:id="rId14"/>
    <p:sldId id="401" r:id="rId15"/>
    <p:sldId id="434" r:id="rId16"/>
    <p:sldId id="267" r:id="rId17"/>
    <p:sldId id="399" r:id="rId18"/>
    <p:sldId id="435" r:id="rId19"/>
    <p:sldId id="437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ermo Mattioli" initials="GM" lastIdx="1" clrIdx="0">
    <p:extLst>
      <p:ext uri="{19B8F6BF-5375-455C-9EA6-DF929625EA0E}">
        <p15:presenceInfo xmlns:p15="http://schemas.microsoft.com/office/powerpoint/2012/main" userId="Guillermo Mattio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4086E"/>
    <a:srgbClr val="3CA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590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AC3D-6FA6-4F16-A489-A2E834EB885C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6B1EC-20A8-47E6-9352-25F977A975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94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9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24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30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6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89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92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94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51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67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6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32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2553-F86B-4CDF-8378-7418BCFBBAE4}" type="datetimeFigureOut">
              <a:rPr lang="es-ES" smtClean="0"/>
              <a:pPr/>
              <a:t>06/07/2019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0CB4-8F76-4DA3-B0BF-F0C1DA86D6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6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2008" y="1700808"/>
            <a:ext cx="89644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AR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Metabolismo vitamínico-mineral (primera parte)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579549E-F69B-430F-8441-1AB9307E3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853478"/>
            <a:ext cx="518318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MX" sz="2400" b="1" dirty="0">
                <a:solidFill>
                  <a:schemeClr val="bg1"/>
                </a:solidFill>
                <a:latin typeface="Times New Roman" pitchFamily="18" charset="0"/>
              </a:rPr>
              <a:t>Dr. Guillermo Mattioli</a:t>
            </a:r>
            <a:endParaRPr lang="es-MX" sz="3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MX" b="1" dirty="0">
                <a:solidFill>
                  <a:schemeClr val="bg1"/>
                </a:solidFill>
                <a:latin typeface="Times New Roman" pitchFamily="18" charset="0"/>
              </a:rPr>
              <a:t>Laboratorio de Nutrición Mineral</a:t>
            </a:r>
            <a:endParaRPr lang="es-MX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MX" sz="1600" b="1" dirty="0">
                <a:solidFill>
                  <a:schemeClr val="bg1"/>
                </a:solidFill>
                <a:latin typeface="Times New Roman" pitchFamily="18" charset="0"/>
              </a:rPr>
              <a:t>Facultad de Ciencias Veterinarias </a:t>
            </a:r>
          </a:p>
          <a:p>
            <a:pPr eaLnBrk="0" hangingPunct="0">
              <a:spcBef>
                <a:spcPct val="50000"/>
              </a:spcBef>
            </a:pPr>
            <a:r>
              <a:rPr lang="es-MX" sz="1600" b="1" dirty="0">
                <a:solidFill>
                  <a:schemeClr val="bg1"/>
                </a:solidFill>
                <a:latin typeface="Times New Roman" pitchFamily="18" charset="0"/>
              </a:rPr>
              <a:t>Universidad Nacional de La Plata</a:t>
            </a:r>
            <a:endParaRPr lang="es-ES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11188" y="133350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Consecuencias productivas</a:t>
            </a:r>
            <a:endParaRPr lang="es-E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873375" y="4799335"/>
            <a:ext cx="6019800" cy="1006475"/>
            <a:chOff x="1502" y="2659"/>
            <a:chExt cx="3792" cy="634"/>
          </a:xfrm>
        </p:grpSpPr>
        <p:sp>
          <p:nvSpPr>
            <p:cNvPr id="24597" name="Line 29"/>
            <p:cNvSpPr>
              <a:spLocks noChangeShapeType="1"/>
            </p:cNvSpPr>
            <p:nvPr/>
          </p:nvSpPr>
          <p:spPr bwMode="auto">
            <a:xfrm>
              <a:off x="1502" y="2995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598" name="Text Box 30"/>
            <p:cNvSpPr txBox="1">
              <a:spLocks noChangeArrowheads="1"/>
            </p:cNvSpPr>
            <p:nvPr/>
          </p:nvSpPr>
          <p:spPr bwMode="auto">
            <a:xfrm>
              <a:off x="1598" y="2659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s-ES_tradnl" altLang="es-AR" sz="2800">
                  <a:latin typeface="Times New Roman" pitchFamily="18" charset="0"/>
                </a:rPr>
                <a:t>4.4</a:t>
              </a:r>
              <a:endParaRPr lang="es-ES" altLang="es-AR" sz="2800">
                <a:latin typeface="Times New Roman" pitchFamily="18" charset="0"/>
              </a:endParaRPr>
            </a:p>
          </p:txBody>
        </p:sp>
        <p:sp>
          <p:nvSpPr>
            <p:cNvPr id="24599" name="Text Box 31"/>
            <p:cNvSpPr txBox="1">
              <a:spLocks noChangeArrowheads="1"/>
            </p:cNvSpPr>
            <p:nvPr/>
          </p:nvSpPr>
          <p:spPr bwMode="auto">
            <a:xfrm>
              <a:off x="2126" y="2851"/>
              <a:ext cx="12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s-ES_tradnl" altLang="es-AR" sz="2800">
                  <a:latin typeface="Times New Roman" pitchFamily="18" charset="0"/>
                </a:rPr>
                <a:t>Endometritis</a:t>
              </a:r>
              <a:endParaRPr lang="es-ES" altLang="es-AR" sz="2800">
                <a:latin typeface="Times New Roman" pitchFamily="18" charset="0"/>
              </a:endParaRPr>
            </a:p>
          </p:txBody>
        </p:sp>
        <p:sp>
          <p:nvSpPr>
            <p:cNvPr id="24600" name="Line 32"/>
            <p:cNvSpPr>
              <a:spLocks noChangeShapeType="1"/>
            </p:cNvSpPr>
            <p:nvPr/>
          </p:nvSpPr>
          <p:spPr bwMode="auto">
            <a:xfrm>
              <a:off x="3552" y="2995"/>
              <a:ext cx="46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601" name="Text Box 33"/>
            <p:cNvSpPr txBox="1">
              <a:spLocks noChangeArrowheads="1"/>
            </p:cNvSpPr>
            <p:nvPr/>
          </p:nvSpPr>
          <p:spPr bwMode="auto">
            <a:xfrm>
              <a:off x="3587" y="2659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s-ES_tradnl" altLang="es-AR" sz="2800">
                  <a:latin typeface="Times New Roman" pitchFamily="18" charset="0"/>
                </a:rPr>
                <a:t>1.5</a:t>
              </a:r>
              <a:endParaRPr lang="es-ES" altLang="es-AR" sz="2800">
                <a:latin typeface="Times New Roman" pitchFamily="18" charset="0"/>
              </a:endParaRPr>
            </a:p>
          </p:txBody>
        </p:sp>
        <p:sp>
          <p:nvSpPr>
            <p:cNvPr id="24602" name="Text Box 34"/>
            <p:cNvSpPr txBox="1">
              <a:spLocks noChangeArrowheads="1"/>
            </p:cNvSpPr>
            <p:nvPr/>
          </p:nvSpPr>
          <p:spPr bwMode="auto">
            <a:xfrm>
              <a:off x="3998" y="2755"/>
              <a:ext cx="129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s-ES_tradnl" altLang="es-AR" sz="2800">
                  <a:latin typeface="Times New Roman" pitchFamily="18" charset="0"/>
                </a:rPr>
                <a:t>Quistes ováricos</a:t>
              </a:r>
              <a:endParaRPr lang="es-ES" altLang="es-AR" sz="2800">
                <a:latin typeface="Times New Roman" pitchFamily="18" charset="0"/>
              </a:endParaRPr>
            </a:p>
          </p:txBody>
        </p:sp>
      </p:grp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827584" y="2132856"/>
            <a:ext cx="1905000" cy="5232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2800" dirty="0">
                <a:latin typeface="Times New Roman" pitchFamily="18" charset="0"/>
              </a:rPr>
              <a:t>Partos</a:t>
            </a:r>
            <a:endParaRPr lang="es-ES" altLang="es-AR" sz="2800" dirty="0">
              <a:latin typeface="Times New Roman" pitchFamily="18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757488" y="2062485"/>
            <a:ext cx="3313112" cy="1803400"/>
            <a:chOff x="1429" y="935"/>
            <a:chExt cx="2087" cy="1136"/>
          </a:xfrm>
        </p:grpSpPr>
        <p:sp>
          <p:nvSpPr>
            <p:cNvPr id="24593" name="Line 37"/>
            <p:cNvSpPr>
              <a:spLocks noChangeShapeType="1"/>
            </p:cNvSpPr>
            <p:nvPr/>
          </p:nvSpPr>
          <p:spPr bwMode="auto">
            <a:xfrm flipV="1">
              <a:off x="1429" y="1162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594" name="Text Box 38"/>
            <p:cNvSpPr txBox="1">
              <a:spLocks noChangeArrowheads="1"/>
            </p:cNvSpPr>
            <p:nvPr/>
          </p:nvSpPr>
          <p:spPr bwMode="auto">
            <a:xfrm>
              <a:off x="2336" y="935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s-ES_tradnl" altLang="es-AR" sz="3200">
                  <a:latin typeface="Times New Roman" pitchFamily="18" charset="0"/>
                </a:rPr>
                <a:t>Mastitis</a:t>
              </a:r>
              <a:endParaRPr lang="es-ES" altLang="es-AR" sz="3200">
                <a:latin typeface="Times New Roman" pitchFamily="18" charset="0"/>
              </a:endParaRPr>
            </a:p>
          </p:txBody>
        </p:sp>
        <p:sp>
          <p:nvSpPr>
            <p:cNvPr id="24595" name="Line 39"/>
            <p:cNvSpPr>
              <a:spLocks noChangeShapeType="1"/>
            </p:cNvSpPr>
            <p:nvPr/>
          </p:nvSpPr>
          <p:spPr bwMode="auto">
            <a:xfrm>
              <a:off x="1429" y="1253"/>
              <a:ext cx="635" cy="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AR"/>
            </a:p>
          </p:txBody>
        </p:sp>
        <p:sp>
          <p:nvSpPr>
            <p:cNvPr id="24596" name="Text Box 40"/>
            <p:cNvSpPr txBox="1">
              <a:spLocks noChangeArrowheads="1"/>
            </p:cNvSpPr>
            <p:nvPr/>
          </p:nvSpPr>
          <p:spPr bwMode="auto">
            <a:xfrm>
              <a:off x="2200" y="1706"/>
              <a:ext cx="13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s-ES_tradnl" altLang="es-AR" sz="3200">
                  <a:latin typeface="Times New Roman" pitchFamily="18" charset="0"/>
                </a:rPr>
                <a:t>Fertilidad</a:t>
              </a:r>
              <a:endParaRPr lang="es-ES" altLang="es-AR" sz="3200">
                <a:latin typeface="Times New Roman" pitchFamily="18" charset="0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827584" y="1700808"/>
            <a:ext cx="5689600" cy="2436813"/>
            <a:chOff x="204" y="709"/>
            <a:chExt cx="3584" cy="1535"/>
          </a:xfrm>
        </p:grpSpPr>
        <p:sp>
          <p:nvSpPr>
            <p:cNvPr id="24589" name="Text Box 42"/>
            <p:cNvSpPr txBox="1">
              <a:spLocks noChangeArrowheads="1"/>
            </p:cNvSpPr>
            <p:nvPr/>
          </p:nvSpPr>
          <p:spPr bwMode="auto">
            <a:xfrm>
              <a:off x="204" y="1706"/>
              <a:ext cx="120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s-ES_tradnl" altLang="es-AR" sz="2800">
                  <a:latin typeface="Times New Roman" pitchFamily="18" charset="0"/>
                </a:rPr>
                <a:t>Paresia Puerperal</a:t>
              </a:r>
              <a:endParaRPr lang="es-ES" altLang="es-AR" sz="2800">
                <a:latin typeface="Times New Roman" pitchFamily="18" charset="0"/>
              </a:endParaRPr>
            </a:p>
          </p:txBody>
        </p:sp>
        <p:sp>
          <p:nvSpPr>
            <p:cNvPr id="24590" name="Line 43"/>
            <p:cNvSpPr>
              <a:spLocks noChangeShapeType="1"/>
            </p:cNvSpPr>
            <p:nvPr/>
          </p:nvSpPr>
          <p:spPr bwMode="auto">
            <a:xfrm flipH="1">
              <a:off x="793" y="1389"/>
              <a:ext cx="0" cy="27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591" name="Line 44"/>
            <p:cNvSpPr>
              <a:spLocks noChangeShapeType="1"/>
            </p:cNvSpPr>
            <p:nvPr/>
          </p:nvSpPr>
          <p:spPr bwMode="auto">
            <a:xfrm>
              <a:off x="1429" y="1162"/>
              <a:ext cx="725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592" name="AutoShape 45"/>
            <p:cNvSpPr>
              <a:spLocks noChangeArrowheads="1"/>
            </p:cNvSpPr>
            <p:nvPr/>
          </p:nvSpPr>
          <p:spPr bwMode="auto">
            <a:xfrm>
              <a:off x="2064" y="709"/>
              <a:ext cx="1724" cy="861"/>
            </a:xfrm>
            <a:prstGeom prst="irregularSeal1">
              <a:avLst/>
            </a:prstGeom>
            <a:noFill/>
            <a:ln w="571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endParaRPr lang="es-ES_tradnl" altLang="es-AR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39775" y="2567310"/>
            <a:ext cx="5903913" cy="3162300"/>
            <a:chOff x="158" y="1253"/>
            <a:chExt cx="3719" cy="1992"/>
          </a:xfrm>
        </p:grpSpPr>
        <p:sp>
          <p:nvSpPr>
            <p:cNvPr id="24585" name="Text Box 47"/>
            <p:cNvSpPr txBox="1">
              <a:spLocks noChangeArrowheads="1"/>
            </p:cNvSpPr>
            <p:nvPr/>
          </p:nvSpPr>
          <p:spPr bwMode="auto">
            <a:xfrm>
              <a:off x="158" y="2707"/>
              <a:ext cx="120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s-ES_tradnl" altLang="es-AR" sz="2800">
                  <a:latin typeface="Times New Roman" pitchFamily="18" charset="0"/>
                </a:rPr>
                <a:t>Retención placentaria</a:t>
              </a:r>
              <a:endParaRPr lang="es-ES" altLang="es-AR" sz="2800">
                <a:latin typeface="Times New Roman" pitchFamily="18" charset="0"/>
              </a:endParaRPr>
            </a:p>
          </p:txBody>
        </p:sp>
        <p:sp>
          <p:nvSpPr>
            <p:cNvPr id="24586" name="Line 48"/>
            <p:cNvSpPr>
              <a:spLocks noChangeShapeType="1"/>
            </p:cNvSpPr>
            <p:nvPr/>
          </p:nvSpPr>
          <p:spPr bwMode="auto">
            <a:xfrm flipH="1">
              <a:off x="748" y="2341"/>
              <a:ext cx="0" cy="27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587" name="AutoShape 49"/>
            <p:cNvSpPr>
              <a:spLocks noChangeArrowheads="1"/>
            </p:cNvSpPr>
            <p:nvPr/>
          </p:nvSpPr>
          <p:spPr bwMode="auto">
            <a:xfrm rot="233886">
              <a:off x="1927" y="1434"/>
              <a:ext cx="1950" cy="1088"/>
            </a:xfrm>
            <a:prstGeom prst="irregularSeal1">
              <a:avLst/>
            </a:prstGeom>
            <a:noFill/>
            <a:ln w="571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endParaRPr lang="es-ES_tradnl" altLang="es-AR"/>
            </a:p>
          </p:txBody>
        </p:sp>
        <p:sp>
          <p:nvSpPr>
            <p:cNvPr id="24588" name="Line 50"/>
            <p:cNvSpPr>
              <a:spLocks noChangeShapeType="1"/>
            </p:cNvSpPr>
            <p:nvPr/>
          </p:nvSpPr>
          <p:spPr bwMode="auto">
            <a:xfrm>
              <a:off x="1429" y="1253"/>
              <a:ext cx="635" cy="6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68313" y="981075"/>
            <a:ext cx="8351837" cy="5232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altLang="es-AR" sz="2800" dirty="0">
                <a:latin typeface="Times New Roman" pitchFamily="18" charset="0"/>
              </a:rPr>
              <a:t>La PP reduce en tres años la vida productiva del animal</a:t>
            </a:r>
            <a:endParaRPr lang="es-ES" altLang="es-AR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vaca con ternero caricatura">
            <a:extLst>
              <a:ext uri="{FF2B5EF4-FFF2-40B4-BE49-F238E27FC236}">
                <a16:creationId xmlns:a16="http://schemas.microsoft.com/office/drawing/2014/main" id="{9451E646-ED1B-4F17-99AC-2369EB50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51" y="1571625"/>
            <a:ext cx="4399449" cy="28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6372225" y="3175000"/>
            <a:ext cx="14398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s-ES_tradnl" altLang="es-AR" sz="1800">
              <a:latin typeface="Times New Roman" pitchFamily="18" charset="0"/>
            </a:endParaRPr>
          </a:p>
        </p:txBody>
      </p:sp>
      <p:sp>
        <p:nvSpPr>
          <p:cNvPr id="26627" name="Text Box 12"/>
          <p:cNvSpPr txBox="1">
            <a:spLocks noChangeArrowheads="1"/>
          </p:cNvSpPr>
          <p:nvPr/>
        </p:nvSpPr>
        <p:spPr bwMode="auto">
          <a:xfrm>
            <a:off x="6804025" y="3500438"/>
            <a:ext cx="20891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s-ES_tradnl" altLang="es-AR"/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611188" y="133350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Origen del desequilibrio</a:t>
            </a:r>
            <a:endParaRPr lang="es-E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908050"/>
            <a:ext cx="8820150" cy="3168650"/>
            <a:chOff x="0" y="572"/>
            <a:chExt cx="5556" cy="1996"/>
          </a:xfrm>
        </p:grpSpPr>
        <p:sp>
          <p:nvSpPr>
            <p:cNvPr id="124950" name="Text Box 22"/>
            <p:cNvSpPr txBox="1">
              <a:spLocks noChangeArrowheads="1"/>
            </p:cNvSpPr>
            <p:nvPr/>
          </p:nvSpPr>
          <p:spPr bwMode="auto">
            <a:xfrm>
              <a:off x="204" y="572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Gestación</a:t>
              </a:r>
              <a:endParaRPr lang="es-ES" sz="4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4951" name="Text Box 23"/>
            <p:cNvSpPr txBox="1">
              <a:spLocks noChangeArrowheads="1"/>
            </p:cNvSpPr>
            <p:nvPr/>
          </p:nvSpPr>
          <p:spPr bwMode="auto">
            <a:xfrm>
              <a:off x="1927" y="572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Parto</a:t>
              </a:r>
              <a:endParaRPr lang="es-ES" sz="4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4954" name="Text Box 26"/>
            <p:cNvSpPr txBox="1">
              <a:spLocks noChangeArrowheads="1"/>
            </p:cNvSpPr>
            <p:nvPr/>
          </p:nvSpPr>
          <p:spPr bwMode="auto">
            <a:xfrm>
              <a:off x="3696" y="572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Lactancia</a:t>
              </a:r>
              <a:endParaRPr lang="es-ES" sz="4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26639" name="Picture 27" descr="vaca gord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28"/>
              <a:ext cx="1879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57" name="Text Box 29"/>
          <p:cNvSpPr txBox="1">
            <a:spLocks noChangeArrowheads="1"/>
          </p:cNvSpPr>
          <p:nvPr/>
        </p:nvSpPr>
        <p:spPr bwMode="auto">
          <a:xfrm>
            <a:off x="3132138" y="2420938"/>
            <a:ext cx="2232025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4000" b="1" dirty="0"/>
              <a:t>5 vs 5 gr</a:t>
            </a:r>
            <a:endParaRPr lang="es-ES" sz="4000" b="1" dirty="0"/>
          </a:p>
        </p:txBody>
      </p:sp>
      <p:sp>
        <p:nvSpPr>
          <p:cNvPr id="17" name="Rectángulo 12">
            <a:extLst>
              <a:ext uri="{FF2B5EF4-FFF2-40B4-BE49-F238E27FC236}">
                <a16:creationId xmlns:a16="http://schemas.microsoft.com/office/drawing/2014/main" id="{A6E7BEAB-3C74-481E-84C9-4603E516F57F}"/>
              </a:ext>
            </a:extLst>
          </p:cNvPr>
          <p:cNvSpPr/>
          <p:nvPr/>
        </p:nvSpPr>
        <p:spPr>
          <a:xfrm>
            <a:off x="3149131" y="4076700"/>
            <a:ext cx="2198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latin typeface="Times New Roman" pitchFamily="18" charset="0"/>
                <a:cs typeface="Times New Roman" pitchFamily="18" charset="0"/>
              </a:rPr>
              <a:t>Magnesio </a:t>
            </a:r>
            <a:endParaRPr lang="es-A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7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0" y="1988840"/>
            <a:ext cx="6372200" cy="4176464"/>
          </a:xfrm>
          <a:prstGeom prst="rect">
            <a:avLst/>
          </a:prstGeom>
          <a:solidFill>
            <a:srgbClr val="140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2627784" y="188640"/>
            <a:ext cx="285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Carencias minerales</a:t>
            </a:r>
            <a:endParaRPr lang="es-A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96136" y="1011292"/>
            <a:ext cx="240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Macrominerales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48040" y="1900928"/>
            <a:ext cx="126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Fósforo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69966" y="1506161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Calcio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80109" y="2340051"/>
            <a:ext cx="152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Magnesio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20074" y="2825840"/>
            <a:ext cx="9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Sodio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82956" y="3284984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Potasio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66689" y="3760755"/>
            <a:ext cx="9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Cloro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611393" y="4293096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Azufre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16 CuadroTexto"/>
          <p:cNvSpPr txBox="1">
            <a:spLocks noChangeArrowheads="1"/>
          </p:cNvSpPr>
          <p:nvPr/>
        </p:nvSpPr>
        <p:spPr bwMode="auto">
          <a:xfrm>
            <a:off x="2483768" y="764704"/>
            <a:ext cx="1643063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AR" sz="1600" b="1" u="sng" dirty="0" err="1">
                <a:latin typeface="Aharoni" pitchFamily="2" charset="-79"/>
                <a:cs typeface="Aharoni" pitchFamily="2" charset="-79"/>
              </a:rPr>
              <a:t>requerimientos</a:t>
            </a:r>
            <a:r>
              <a:rPr lang="es-AR" sz="4000" b="1" dirty="0" err="1">
                <a:latin typeface="Aharoni" pitchFamily="2" charset="-79"/>
                <a:cs typeface="Aharoni" pitchFamily="2" charset="-79"/>
              </a:rPr>
              <a:t>gr</a:t>
            </a:r>
            <a:r>
              <a:rPr lang="es-AR" sz="4000" b="1" dirty="0">
                <a:latin typeface="Aharoni" pitchFamily="2" charset="-79"/>
                <a:cs typeface="Aharoni" pitchFamily="2" charset="-79"/>
              </a:rPr>
              <a:t>/día</a:t>
            </a:r>
          </a:p>
        </p:txBody>
      </p:sp>
      <p:pic>
        <p:nvPicPr>
          <p:cNvPr id="30" name="Picture 2" descr="C:\Users\Coco\Documents\Docencia\Gifs\cow20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0944"/>
            <a:ext cx="1390401" cy="11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971525" y="1484784"/>
            <a:ext cx="540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200" b="1" dirty="0"/>
              <a:t>Regulación hormonal propia</a:t>
            </a:r>
            <a:endParaRPr lang="es-ES_tradnl" sz="3200" b="1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65388" y="2371725"/>
            <a:ext cx="328612" cy="1447800"/>
            <a:chOff x="2072" y="927"/>
            <a:chExt cx="207" cy="720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072" y="927"/>
              <a:ext cx="0" cy="72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2072" y="999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2072" y="114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072" y="1287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072" y="1431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2072" y="156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2138" y="1503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138" y="1371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132" y="951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2135" y="1089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132" y="1227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87875" y="2865438"/>
            <a:ext cx="1879600" cy="1920875"/>
            <a:chOff x="3568" y="1292"/>
            <a:chExt cx="1184" cy="1210"/>
          </a:xfrm>
        </p:grpSpPr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3790" y="1292"/>
              <a:ext cx="747" cy="1210"/>
            </a:xfrm>
            <a:custGeom>
              <a:avLst/>
              <a:gdLst>
                <a:gd name="T0" fmla="*/ 0 w 1867"/>
                <a:gd name="T1" fmla="*/ 0 h 3023"/>
                <a:gd name="T2" fmla="*/ 0 w 1867"/>
                <a:gd name="T3" fmla="*/ 0 h 3023"/>
                <a:gd name="T4" fmla="*/ 0 w 1867"/>
                <a:gd name="T5" fmla="*/ 0 h 3023"/>
                <a:gd name="T6" fmla="*/ 0 w 1867"/>
                <a:gd name="T7" fmla="*/ 0 h 3023"/>
                <a:gd name="T8" fmla="*/ 0 w 1867"/>
                <a:gd name="T9" fmla="*/ 0 h 3023"/>
                <a:gd name="T10" fmla="*/ 0 w 1867"/>
                <a:gd name="T11" fmla="*/ 0 h 3023"/>
                <a:gd name="T12" fmla="*/ 0 w 1867"/>
                <a:gd name="T13" fmla="*/ 0 h 3023"/>
                <a:gd name="T14" fmla="*/ 0 w 1867"/>
                <a:gd name="T15" fmla="*/ 0 h 3023"/>
                <a:gd name="T16" fmla="*/ 0 w 1867"/>
                <a:gd name="T17" fmla="*/ 0 h 3023"/>
                <a:gd name="T18" fmla="*/ 0 w 1867"/>
                <a:gd name="T19" fmla="*/ 0 h 3023"/>
                <a:gd name="T20" fmla="*/ 0 w 1867"/>
                <a:gd name="T21" fmla="*/ 0 h 3023"/>
                <a:gd name="T22" fmla="*/ 0 w 1867"/>
                <a:gd name="T23" fmla="*/ 0 h 3023"/>
                <a:gd name="T24" fmla="*/ 0 w 1867"/>
                <a:gd name="T25" fmla="*/ 0 h 30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67"/>
                <a:gd name="T40" fmla="*/ 0 h 3023"/>
                <a:gd name="T41" fmla="*/ 1867 w 1867"/>
                <a:gd name="T42" fmla="*/ 3023 h 30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67" h="3023">
                  <a:moveTo>
                    <a:pt x="1555" y="1389"/>
                  </a:moveTo>
                  <a:cubicBezTo>
                    <a:pt x="1567" y="1237"/>
                    <a:pt x="1625" y="1231"/>
                    <a:pt x="1675" y="1089"/>
                  </a:cubicBezTo>
                  <a:cubicBezTo>
                    <a:pt x="1725" y="947"/>
                    <a:pt x="1866" y="703"/>
                    <a:pt x="1855" y="534"/>
                  </a:cubicBezTo>
                  <a:cubicBezTo>
                    <a:pt x="1844" y="365"/>
                    <a:pt x="1747" y="152"/>
                    <a:pt x="1606" y="76"/>
                  </a:cubicBezTo>
                  <a:cubicBezTo>
                    <a:pt x="1465" y="0"/>
                    <a:pt x="1206" y="16"/>
                    <a:pt x="1006" y="76"/>
                  </a:cubicBezTo>
                  <a:cubicBezTo>
                    <a:pt x="806" y="136"/>
                    <a:pt x="567" y="262"/>
                    <a:pt x="406" y="436"/>
                  </a:cubicBezTo>
                  <a:cubicBezTo>
                    <a:pt x="245" y="610"/>
                    <a:pt x="80" y="819"/>
                    <a:pt x="40" y="1119"/>
                  </a:cubicBezTo>
                  <a:cubicBezTo>
                    <a:pt x="0" y="1419"/>
                    <a:pt x="54" y="1961"/>
                    <a:pt x="166" y="2236"/>
                  </a:cubicBezTo>
                  <a:cubicBezTo>
                    <a:pt x="278" y="2511"/>
                    <a:pt x="475" y="2649"/>
                    <a:pt x="715" y="2769"/>
                  </a:cubicBezTo>
                  <a:cubicBezTo>
                    <a:pt x="955" y="2889"/>
                    <a:pt x="1416" y="3023"/>
                    <a:pt x="1606" y="2956"/>
                  </a:cubicBezTo>
                  <a:cubicBezTo>
                    <a:pt x="1796" y="2889"/>
                    <a:pt x="1843" y="2543"/>
                    <a:pt x="1855" y="2364"/>
                  </a:cubicBezTo>
                  <a:cubicBezTo>
                    <a:pt x="1867" y="2185"/>
                    <a:pt x="1725" y="2047"/>
                    <a:pt x="1675" y="1884"/>
                  </a:cubicBezTo>
                  <a:cubicBezTo>
                    <a:pt x="1625" y="1721"/>
                    <a:pt x="1580" y="1492"/>
                    <a:pt x="1555" y="1389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3568" y="1827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3916" y="1539"/>
              <a:ext cx="65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25 (OH)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s-E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4144" y="1727"/>
              <a:ext cx="0" cy="36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3848" y="2115"/>
              <a:ext cx="90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1-25 (OH)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019300" y="3248025"/>
            <a:ext cx="2403475" cy="557213"/>
            <a:chOff x="1950" y="1533"/>
            <a:chExt cx="1514" cy="351"/>
          </a:xfrm>
        </p:grpSpPr>
        <p:sp>
          <p:nvSpPr>
            <p:cNvPr id="51" name="AutoShape 31"/>
            <p:cNvSpPr>
              <a:spLocks noChangeArrowheads="1"/>
            </p:cNvSpPr>
            <p:nvPr/>
          </p:nvSpPr>
          <p:spPr bwMode="auto">
            <a:xfrm rot="5400000" flipH="1">
              <a:off x="1951" y="1697"/>
              <a:ext cx="186" cy="1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2600" y="1836"/>
              <a:ext cx="33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3" name="Text Box 33"/>
            <p:cNvSpPr txBox="1">
              <a:spLocks noChangeArrowheads="1"/>
            </p:cNvSpPr>
            <p:nvPr/>
          </p:nvSpPr>
          <p:spPr bwMode="auto">
            <a:xfrm>
              <a:off x="3080" y="169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PTH</a:t>
              </a:r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2524" y="1533"/>
              <a:ext cx="3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(+)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181100" y="3829050"/>
            <a:ext cx="5267325" cy="2243138"/>
            <a:chOff x="1422" y="1899"/>
            <a:chExt cx="3318" cy="1413"/>
          </a:xfrm>
        </p:grpSpPr>
        <p:sp>
          <p:nvSpPr>
            <p:cNvPr id="56" name="Line 37"/>
            <p:cNvSpPr>
              <a:spLocks noChangeShapeType="1"/>
            </p:cNvSpPr>
            <p:nvPr/>
          </p:nvSpPr>
          <p:spPr bwMode="auto">
            <a:xfrm flipH="1">
              <a:off x="3184" y="1899"/>
              <a:ext cx="96" cy="2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422" y="1968"/>
              <a:ext cx="1894" cy="864"/>
            </a:xfrm>
            <a:custGeom>
              <a:avLst/>
              <a:gdLst>
                <a:gd name="T0" fmla="*/ 1 w 3451"/>
                <a:gd name="T1" fmla="*/ 0 h 1822"/>
                <a:gd name="T2" fmla="*/ 2 w 3451"/>
                <a:gd name="T3" fmla="*/ 0 h 1822"/>
                <a:gd name="T4" fmla="*/ 2 w 3451"/>
                <a:gd name="T5" fmla="*/ 0 h 1822"/>
                <a:gd name="T6" fmla="*/ 2 w 3451"/>
                <a:gd name="T7" fmla="*/ 0 h 1822"/>
                <a:gd name="T8" fmla="*/ 2 w 3451"/>
                <a:gd name="T9" fmla="*/ 0 h 1822"/>
                <a:gd name="T10" fmla="*/ 2 w 3451"/>
                <a:gd name="T11" fmla="*/ 0 h 1822"/>
                <a:gd name="T12" fmla="*/ 3 w 3451"/>
                <a:gd name="T13" fmla="*/ 0 h 1822"/>
                <a:gd name="T14" fmla="*/ 3 w 3451"/>
                <a:gd name="T15" fmla="*/ 0 h 1822"/>
                <a:gd name="T16" fmla="*/ 2 w 3451"/>
                <a:gd name="T17" fmla="*/ 0 h 1822"/>
                <a:gd name="T18" fmla="*/ 2 w 3451"/>
                <a:gd name="T19" fmla="*/ 0 h 1822"/>
                <a:gd name="T20" fmla="*/ 1 w 3451"/>
                <a:gd name="T21" fmla="*/ 0 h 1822"/>
                <a:gd name="T22" fmla="*/ 1 w 3451"/>
                <a:gd name="T23" fmla="*/ 0 h 1822"/>
                <a:gd name="T24" fmla="*/ 1 w 3451"/>
                <a:gd name="T25" fmla="*/ 0 h 1822"/>
                <a:gd name="T26" fmla="*/ 1 w 3451"/>
                <a:gd name="T27" fmla="*/ 0 h 1822"/>
                <a:gd name="T28" fmla="*/ 1 w 3451"/>
                <a:gd name="T29" fmla="*/ 0 h 1822"/>
                <a:gd name="T30" fmla="*/ 1 w 3451"/>
                <a:gd name="T31" fmla="*/ 0 h 1822"/>
                <a:gd name="T32" fmla="*/ 1 w 3451"/>
                <a:gd name="T33" fmla="*/ 0 h 1822"/>
                <a:gd name="T34" fmla="*/ 1 w 3451"/>
                <a:gd name="T35" fmla="*/ 0 h 1822"/>
                <a:gd name="T36" fmla="*/ 1 w 3451"/>
                <a:gd name="T37" fmla="*/ 0 h 18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1"/>
                <a:gd name="T58" fmla="*/ 0 h 1822"/>
                <a:gd name="T59" fmla="*/ 3451 w 3451"/>
                <a:gd name="T60" fmla="*/ 1822 h 18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1" h="1822">
                  <a:moveTo>
                    <a:pt x="1406" y="682"/>
                  </a:moveTo>
                  <a:cubicBezTo>
                    <a:pt x="1606" y="652"/>
                    <a:pt x="1986" y="562"/>
                    <a:pt x="2126" y="502"/>
                  </a:cubicBezTo>
                  <a:cubicBezTo>
                    <a:pt x="2266" y="442"/>
                    <a:pt x="2152" y="401"/>
                    <a:pt x="2246" y="322"/>
                  </a:cubicBezTo>
                  <a:cubicBezTo>
                    <a:pt x="2340" y="243"/>
                    <a:pt x="2570" y="60"/>
                    <a:pt x="2690" y="30"/>
                  </a:cubicBezTo>
                  <a:cubicBezTo>
                    <a:pt x="2810" y="0"/>
                    <a:pt x="2931" y="50"/>
                    <a:pt x="2966" y="142"/>
                  </a:cubicBezTo>
                  <a:cubicBezTo>
                    <a:pt x="3001" y="234"/>
                    <a:pt x="2831" y="474"/>
                    <a:pt x="2900" y="585"/>
                  </a:cubicBezTo>
                  <a:cubicBezTo>
                    <a:pt x="2969" y="696"/>
                    <a:pt x="3309" y="704"/>
                    <a:pt x="3380" y="810"/>
                  </a:cubicBezTo>
                  <a:cubicBezTo>
                    <a:pt x="3451" y="916"/>
                    <a:pt x="3435" y="1153"/>
                    <a:pt x="3326" y="1222"/>
                  </a:cubicBezTo>
                  <a:cubicBezTo>
                    <a:pt x="3217" y="1291"/>
                    <a:pt x="2887" y="1253"/>
                    <a:pt x="2726" y="1222"/>
                  </a:cubicBezTo>
                  <a:cubicBezTo>
                    <a:pt x="2565" y="1191"/>
                    <a:pt x="2600" y="1035"/>
                    <a:pt x="2360" y="1035"/>
                  </a:cubicBezTo>
                  <a:cubicBezTo>
                    <a:pt x="2120" y="1035"/>
                    <a:pt x="1545" y="1101"/>
                    <a:pt x="1286" y="1222"/>
                  </a:cubicBezTo>
                  <a:cubicBezTo>
                    <a:pt x="1027" y="1343"/>
                    <a:pt x="966" y="1702"/>
                    <a:pt x="806" y="1762"/>
                  </a:cubicBezTo>
                  <a:cubicBezTo>
                    <a:pt x="646" y="1822"/>
                    <a:pt x="407" y="1678"/>
                    <a:pt x="326" y="1582"/>
                  </a:cubicBezTo>
                  <a:cubicBezTo>
                    <a:pt x="245" y="1486"/>
                    <a:pt x="366" y="1279"/>
                    <a:pt x="320" y="1185"/>
                  </a:cubicBezTo>
                  <a:cubicBezTo>
                    <a:pt x="274" y="1091"/>
                    <a:pt x="89" y="1134"/>
                    <a:pt x="50" y="1020"/>
                  </a:cubicBezTo>
                  <a:cubicBezTo>
                    <a:pt x="11" y="906"/>
                    <a:pt x="0" y="588"/>
                    <a:pt x="86" y="502"/>
                  </a:cubicBezTo>
                  <a:cubicBezTo>
                    <a:pt x="172" y="416"/>
                    <a:pt x="426" y="472"/>
                    <a:pt x="566" y="502"/>
                  </a:cubicBezTo>
                  <a:cubicBezTo>
                    <a:pt x="706" y="532"/>
                    <a:pt x="786" y="652"/>
                    <a:pt x="926" y="682"/>
                  </a:cubicBezTo>
                  <a:cubicBezTo>
                    <a:pt x="1066" y="712"/>
                    <a:pt x="1206" y="712"/>
                    <a:pt x="1406" y="682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H="1">
              <a:off x="3184" y="2187"/>
              <a:ext cx="624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1512" y="2271"/>
              <a:ext cx="167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b="1">
                  <a:solidFill>
                    <a:schemeClr val="bg1"/>
                  </a:solidFill>
                  <a:latin typeface="Arial" charset="0"/>
                </a:rPr>
                <a:t>reabsorción ósea</a:t>
              </a:r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3743" y="2738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3743" y="2906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3747" y="2571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3808" y="2619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3816" y="2783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3808" y="2959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6" name="Text Box 47"/>
            <p:cNvSpPr txBox="1">
              <a:spLocks noChangeArrowheads="1"/>
            </p:cNvSpPr>
            <p:nvPr/>
          </p:nvSpPr>
          <p:spPr bwMode="auto">
            <a:xfrm>
              <a:off x="3312" y="3120"/>
              <a:ext cx="142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b="1">
                  <a:solidFill>
                    <a:schemeClr val="bg1"/>
                  </a:solidFill>
                  <a:latin typeface="Arial" charset="0"/>
                </a:rPr>
                <a:t>absorción intestinal</a:t>
              </a:r>
            </a:p>
          </p:txBody>
        </p:sp>
        <p:sp>
          <p:nvSpPr>
            <p:cNvPr id="67" name="Line 48"/>
            <p:cNvSpPr>
              <a:spLocks noChangeShapeType="1"/>
            </p:cNvSpPr>
            <p:nvPr/>
          </p:nvSpPr>
          <p:spPr bwMode="auto">
            <a:xfrm flipH="1">
              <a:off x="3952" y="2259"/>
              <a:ext cx="192" cy="2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8" name="Line 49"/>
            <p:cNvSpPr>
              <a:spLocks noChangeShapeType="1"/>
            </p:cNvSpPr>
            <p:nvPr/>
          </p:nvSpPr>
          <p:spPr bwMode="auto">
            <a:xfrm>
              <a:off x="2752" y="2475"/>
              <a:ext cx="0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9" name="Line 50"/>
            <p:cNvSpPr>
              <a:spLocks noChangeShapeType="1"/>
            </p:cNvSpPr>
            <p:nvPr/>
          </p:nvSpPr>
          <p:spPr bwMode="auto">
            <a:xfrm flipH="1">
              <a:off x="3040" y="2835"/>
              <a:ext cx="124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0" name="Text Box 51"/>
            <p:cNvSpPr txBox="1">
              <a:spLocks noChangeArrowheads="1"/>
            </p:cNvSpPr>
            <p:nvPr/>
          </p:nvSpPr>
          <p:spPr bwMode="auto">
            <a:xfrm>
              <a:off x="2208" y="2835"/>
              <a:ext cx="864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</a:t>
              </a:r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 Calcio</a:t>
              </a:r>
            </a:p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disponible</a:t>
              </a:r>
              <a:endParaRPr lang="es-ES" sz="20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1" name="Freeform 54"/>
          <p:cNvSpPr>
            <a:spLocks/>
          </p:cNvSpPr>
          <p:nvPr/>
        </p:nvSpPr>
        <p:spPr bwMode="auto">
          <a:xfrm>
            <a:off x="142875" y="2449513"/>
            <a:ext cx="2227263" cy="3298825"/>
          </a:xfrm>
          <a:custGeom>
            <a:avLst/>
            <a:gdLst>
              <a:gd name="T0" fmla="*/ 2147483647 w 2404"/>
              <a:gd name="T1" fmla="*/ 2147483647 h 4206"/>
              <a:gd name="T2" fmla="*/ 2147483647 w 2404"/>
              <a:gd name="T3" fmla="*/ 2147483647 h 4206"/>
              <a:gd name="T4" fmla="*/ 2147483647 w 2404"/>
              <a:gd name="T5" fmla="*/ 2147483647 h 4206"/>
              <a:gd name="T6" fmla="*/ 2147483647 w 2404"/>
              <a:gd name="T7" fmla="*/ 2147483647 h 4206"/>
              <a:gd name="T8" fmla="*/ 2147483647 w 2404"/>
              <a:gd name="T9" fmla="*/ 2147483647 h 4206"/>
              <a:gd name="T10" fmla="*/ 2147483647 w 2404"/>
              <a:gd name="T11" fmla="*/ 2147483647 h 4206"/>
              <a:gd name="T12" fmla="*/ 2147483647 w 2404"/>
              <a:gd name="T13" fmla="*/ 2147483647 h 4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4"/>
              <a:gd name="T22" fmla="*/ 0 h 4206"/>
              <a:gd name="T23" fmla="*/ 2404 w 2404"/>
              <a:gd name="T24" fmla="*/ 4206 h 4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4" h="4206">
                <a:moveTo>
                  <a:pt x="1761" y="4162"/>
                </a:moveTo>
                <a:cubicBezTo>
                  <a:pt x="1758" y="4164"/>
                  <a:pt x="2404" y="4206"/>
                  <a:pt x="2203" y="4175"/>
                </a:cubicBezTo>
                <a:cubicBezTo>
                  <a:pt x="2002" y="4144"/>
                  <a:pt x="907" y="4168"/>
                  <a:pt x="555" y="3975"/>
                </a:cubicBezTo>
                <a:cubicBezTo>
                  <a:pt x="203" y="3782"/>
                  <a:pt x="165" y="3507"/>
                  <a:pt x="90" y="3015"/>
                </a:cubicBezTo>
                <a:cubicBezTo>
                  <a:pt x="15" y="2523"/>
                  <a:pt x="0" y="1495"/>
                  <a:pt x="105" y="1020"/>
                </a:cubicBezTo>
                <a:cubicBezTo>
                  <a:pt x="210" y="545"/>
                  <a:pt x="367" y="330"/>
                  <a:pt x="720" y="165"/>
                </a:cubicBezTo>
                <a:cubicBezTo>
                  <a:pt x="1073" y="0"/>
                  <a:pt x="1908" y="58"/>
                  <a:pt x="2220" y="30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72" name="AutoShape 55"/>
          <p:cNvSpPr>
            <a:spLocks noChangeArrowheads="1"/>
          </p:cNvSpPr>
          <p:nvPr/>
        </p:nvSpPr>
        <p:spPr bwMode="auto">
          <a:xfrm rot="5400000">
            <a:off x="2027238" y="2314575"/>
            <a:ext cx="292100" cy="301625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grpSp>
        <p:nvGrpSpPr>
          <p:cNvPr id="7" name="401 Grupo"/>
          <p:cNvGrpSpPr>
            <a:grpSpLocks/>
          </p:cNvGrpSpPr>
          <p:nvPr/>
        </p:nvGrpSpPr>
        <p:grpSpPr bwMode="auto">
          <a:xfrm>
            <a:off x="3571875" y="2795588"/>
            <a:ext cx="558800" cy="571500"/>
            <a:chOff x="4962548" y="2333612"/>
            <a:chExt cx="558800" cy="571500"/>
          </a:xfrm>
        </p:grpSpPr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5521348" y="2333612"/>
              <a:ext cx="0" cy="571500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5" name="Text Box 59"/>
            <p:cNvSpPr txBox="1">
              <a:spLocks noChangeArrowheads="1"/>
            </p:cNvSpPr>
            <p:nvPr/>
          </p:nvSpPr>
          <p:spPr bwMode="auto">
            <a:xfrm>
              <a:off x="4962548" y="2366950"/>
              <a:ext cx="4667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b="1" dirty="0">
                  <a:solidFill>
                    <a:schemeClr val="bg1"/>
                  </a:solidFill>
                </a:rPr>
                <a:t>( - )</a:t>
              </a:r>
            </a:p>
          </p:txBody>
        </p:sp>
      </p:grpSp>
      <p:grpSp>
        <p:nvGrpSpPr>
          <p:cNvPr id="8" name="400 Grupo"/>
          <p:cNvGrpSpPr>
            <a:grpSpLocks/>
          </p:cNvGrpSpPr>
          <p:nvPr/>
        </p:nvGrpSpPr>
        <p:grpSpPr bwMode="auto">
          <a:xfrm>
            <a:off x="2962275" y="2033588"/>
            <a:ext cx="2362200" cy="609600"/>
            <a:chOff x="4352948" y="1571612"/>
            <a:chExt cx="2362200" cy="609600"/>
          </a:xfrm>
        </p:grpSpPr>
        <p:sp>
          <p:nvSpPr>
            <p:cNvPr id="77" name="Line 56"/>
            <p:cNvSpPr>
              <a:spLocks noChangeShapeType="1"/>
            </p:cNvSpPr>
            <p:nvPr/>
          </p:nvSpPr>
          <p:spPr bwMode="auto">
            <a:xfrm>
              <a:off x="4429148" y="2028812"/>
              <a:ext cx="457200" cy="0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>
              <a:off x="5038748" y="1876412"/>
              <a:ext cx="1676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800" b="1">
                  <a:solidFill>
                    <a:schemeClr val="bg1"/>
                  </a:solidFill>
                  <a:latin typeface="Arial" charset="0"/>
                </a:rPr>
                <a:t>CALCITONINA</a:t>
              </a:r>
            </a:p>
          </p:txBody>
        </p:sp>
        <p:sp>
          <p:nvSpPr>
            <p:cNvPr id="79" name="Rectangle 60"/>
            <p:cNvSpPr>
              <a:spLocks noChangeArrowheads="1"/>
            </p:cNvSpPr>
            <p:nvPr/>
          </p:nvSpPr>
          <p:spPr bwMode="auto">
            <a:xfrm>
              <a:off x="4352948" y="1571612"/>
              <a:ext cx="5651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(+)</a:t>
              </a:r>
            </a:p>
          </p:txBody>
        </p:sp>
      </p:grpSp>
      <p:grpSp>
        <p:nvGrpSpPr>
          <p:cNvPr id="9" name="Group 96"/>
          <p:cNvGrpSpPr/>
          <p:nvPr/>
        </p:nvGrpSpPr>
        <p:grpSpPr>
          <a:xfrm>
            <a:off x="5580112" y="2348880"/>
            <a:ext cx="2376264" cy="1296144"/>
            <a:chOff x="5580112" y="2348880"/>
            <a:chExt cx="2376264" cy="1296144"/>
          </a:xfrm>
        </p:grpSpPr>
        <p:sp>
          <p:nvSpPr>
            <p:cNvPr id="95" name="Freeform 94"/>
            <p:cNvSpPr/>
            <p:nvPr/>
          </p:nvSpPr>
          <p:spPr>
            <a:xfrm>
              <a:off x="5580112" y="2780929"/>
              <a:ext cx="1872208" cy="864095"/>
            </a:xfrm>
            <a:custGeom>
              <a:avLst/>
              <a:gdLst>
                <a:gd name="connsiteX0" fmla="*/ 1233055 w 1283855"/>
                <a:gd name="connsiteY0" fmla="*/ 0 h 997528"/>
                <a:gd name="connsiteX1" fmla="*/ 1246909 w 1283855"/>
                <a:gd name="connsiteY1" fmla="*/ 484909 h 997528"/>
                <a:gd name="connsiteX2" fmla="*/ 1011382 w 1283855"/>
                <a:gd name="connsiteY2" fmla="*/ 803564 h 997528"/>
                <a:gd name="connsiteX3" fmla="*/ 0 w 1283855"/>
                <a:gd name="connsiteY3" fmla="*/ 997528 h 99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855" h="997528">
                  <a:moveTo>
                    <a:pt x="1233055" y="0"/>
                  </a:moveTo>
                  <a:cubicBezTo>
                    <a:pt x="1258455" y="175491"/>
                    <a:pt x="1283855" y="350982"/>
                    <a:pt x="1246909" y="484909"/>
                  </a:cubicBezTo>
                  <a:cubicBezTo>
                    <a:pt x="1209963" y="618836"/>
                    <a:pt x="1219200" y="718128"/>
                    <a:pt x="1011382" y="803564"/>
                  </a:cubicBezTo>
                  <a:cubicBezTo>
                    <a:pt x="803564" y="889001"/>
                    <a:pt x="401782" y="943264"/>
                    <a:pt x="0" y="997528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96" name="Oval 95"/>
            <p:cNvSpPr/>
            <p:nvPr/>
          </p:nvSpPr>
          <p:spPr>
            <a:xfrm>
              <a:off x="6300192" y="2348880"/>
              <a:ext cx="1656184" cy="43204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</p:grpSp>
      <p:sp>
        <p:nvSpPr>
          <p:cNvPr id="86" name="Oval 85"/>
          <p:cNvSpPr/>
          <p:nvPr/>
        </p:nvSpPr>
        <p:spPr>
          <a:xfrm>
            <a:off x="6588224" y="1412776"/>
            <a:ext cx="1080120" cy="576064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18" name="Group 88"/>
          <p:cNvGrpSpPr/>
          <p:nvPr/>
        </p:nvGrpSpPr>
        <p:grpSpPr>
          <a:xfrm>
            <a:off x="-23090" y="1988126"/>
            <a:ext cx="6433266" cy="2119745"/>
            <a:chOff x="-23090" y="1988126"/>
            <a:chExt cx="6433266" cy="2119745"/>
          </a:xfrm>
        </p:grpSpPr>
        <p:sp>
          <p:nvSpPr>
            <p:cNvPr id="83" name="Freeform 82"/>
            <p:cNvSpPr/>
            <p:nvPr/>
          </p:nvSpPr>
          <p:spPr>
            <a:xfrm>
              <a:off x="-23090" y="1988126"/>
              <a:ext cx="6433266" cy="2119745"/>
            </a:xfrm>
            <a:custGeom>
              <a:avLst/>
              <a:gdLst>
                <a:gd name="connsiteX0" fmla="*/ 397164 w 6363855"/>
                <a:gd name="connsiteY0" fmla="*/ 159327 h 3006436"/>
                <a:gd name="connsiteX1" fmla="*/ 2364509 w 6363855"/>
                <a:gd name="connsiteY1" fmla="*/ 145472 h 3006436"/>
                <a:gd name="connsiteX2" fmla="*/ 4096327 w 6363855"/>
                <a:gd name="connsiteY2" fmla="*/ 173181 h 3006436"/>
                <a:gd name="connsiteX3" fmla="*/ 5897418 w 6363855"/>
                <a:gd name="connsiteY3" fmla="*/ 187036 h 3006436"/>
                <a:gd name="connsiteX4" fmla="*/ 6313055 w 6363855"/>
                <a:gd name="connsiteY4" fmla="*/ 1295399 h 3006436"/>
                <a:gd name="connsiteX5" fmla="*/ 6202218 w 6363855"/>
                <a:gd name="connsiteY5" fmla="*/ 2043545 h 3006436"/>
                <a:gd name="connsiteX6" fmla="*/ 6119091 w 6363855"/>
                <a:gd name="connsiteY6" fmla="*/ 2902527 h 3006436"/>
                <a:gd name="connsiteX7" fmla="*/ 5093855 w 6363855"/>
                <a:gd name="connsiteY7" fmla="*/ 2666999 h 3006436"/>
                <a:gd name="connsiteX8" fmla="*/ 4789055 w 6363855"/>
                <a:gd name="connsiteY8" fmla="*/ 1974272 h 3006436"/>
                <a:gd name="connsiteX9" fmla="*/ 3556000 w 6363855"/>
                <a:gd name="connsiteY9" fmla="*/ 1918854 h 3006436"/>
                <a:gd name="connsiteX10" fmla="*/ 1616364 w 6363855"/>
                <a:gd name="connsiteY10" fmla="*/ 1918854 h 3006436"/>
                <a:gd name="connsiteX11" fmla="*/ 203200 w 6363855"/>
                <a:gd name="connsiteY11" fmla="*/ 713508 h 3006436"/>
                <a:gd name="connsiteX12" fmla="*/ 397164 w 6363855"/>
                <a:gd name="connsiteY12" fmla="*/ 159327 h 3006436"/>
                <a:gd name="connsiteX0" fmla="*/ 397164 w 6363855"/>
                <a:gd name="connsiteY0" fmla="*/ 159327 h 2914073"/>
                <a:gd name="connsiteX1" fmla="*/ 2364509 w 6363855"/>
                <a:gd name="connsiteY1" fmla="*/ 145472 h 2914073"/>
                <a:gd name="connsiteX2" fmla="*/ 4096327 w 6363855"/>
                <a:gd name="connsiteY2" fmla="*/ 173181 h 2914073"/>
                <a:gd name="connsiteX3" fmla="*/ 5897418 w 6363855"/>
                <a:gd name="connsiteY3" fmla="*/ 187036 h 2914073"/>
                <a:gd name="connsiteX4" fmla="*/ 6313055 w 6363855"/>
                <a:gd name="connsiteY4" fmla="*/ 1295399 h 2914073"/>
                <a:gd name="connsiteX5" fmla="*/ 6202218 w 6363855"/>
                <a:gd name="connsiteY5" fmla="*/ 2043545 h 2914073"/>
                <a:gd name="connsiteX6" fmla="*/ 6119091 w 6363855"/>
                <a:gd name="connsiteY6" fmla="*/ 2902527 h 2914073"/>
                <a:gd name="connsiteX7" fmla="*/ 4789055 w 6363855"/>
                <a:gd name="connsiteY7" fmla="*/ 1974272 h 2914073"/>
                <a:gd name="connsiteX8" fmla="*/ 3556000 w 6363855"/>
                <a:gd name="connsiteY8" fmla="*/ 1918854 h 2914073"/>
                <a:gd name="connsiteX9" fmla="*/ 1616364 w 6363855"/>
                <a:gd name="connsiteY9" fmla="*/ 1918854 h 2914073"/>
                <a:gd name="connsiteX10" fmla="*/ 203200 w 6363855"/>
                <a:gd name="connsiteY10" fmla="*/ 713508 h 2914073"/>
                <a:gd name="connsiteX11" fmla="*/ 397164 w 6363855"/>
                <a:gd name="connsiteY11" fmla="*/ 159327 h 2914073"/>
                <a:gd name="connsiteX0" fmla="*/ 397164 w 6456218"/>
                <a:gd name="connsiteY0" fmla="*/ 159327 h 2156690"/>
                <a:gd name="connsiteX1" fmla="*/ 2364509 w 6456218"/>
                <a:gd name="connsiteY1" fmla="*/ 145472 h 2156690"/>
                <a:gd name="connsiteX2" fmla="*/ 4096327 w 6456218"/>
                <a:gd name="connsiteY2" fmla="*/ 173181 h 2156690"/>
                <a:gd name="connsiteX3" fmla="*/ 5897418 w 6456218"/>
                <a:gd name="connsiteY3" fmla="*/ 187036 h 2156690"/>
                <a:gd name="connsiteX4" fmla="*/ 6313055 w 6456218"/>
                <a:gd name="connsiteY4" fmla="*/ 1295399 h 2156690"/>
                <a:gd name="connsiteX5" fmla="*/ 6202218 w 6456218"/>
                <a:gd name="connsiteY5" fmla="*/ 2043545 h 2156690"/>
                <a:gd name="connsiteX6" fmla="*/ 4789055 w 6456218"/>
                <a:gd name="connsiteY6" fmla="*/ 1974272 h 2156690"/>
                <a:gd name="connsiteX7" fmla="*/ 3556000 w 6456218"/>
                <a:gd name="connsiteY7" fmla="*/ 1918854 h 2156690"/>
                <a:gd name="connsiteX8" fmla="*/ 1616364 w 6456218"/>
                <a:gd name="connsiteY8" fmla="*/ 1918854 h 2156690"/>
                <a:gd name="connsiteX9" fmla="*/ 203200 w 6456218"/>
                <a:gd name="connsiteY9" fmla="*/ 713508 h 2156690"/>
                <a:gd name="connsiteX10" fmla="*/ 397164 w 6456218"/>
                <a:gd name="connsiteY10" fmla="*/ 159327 h 2156690"/>
                <a:gd name="connsiteX0" fmla="*/ 397164 w 6433266"/>
                <a:gd name="connsiteY0" fmla="*/ 159327 h 2119745"/>
                <a:gd name="connsiteX1" fmla="*/ 2364509 w 6433266"/>
                <a:gd name="connsiteY1" fmla="*/ 145472 h 2119745"/>
                <a:gd name="connsiteX2" fmla="*/ 4096327 w 6433266"/>
                <a:gd name="connsiteY2" fmla="*/ 173181 h 2119745"/>
                <a:gd name="connsiteX3" fmla="*/ 5897418 w 6433266"/>
                <a:gd name="connsiteY3" fmla="*/ 187036 h 2119745"/>
                <a:gd name="connsiteX4" fmla="*/ 6313055 w 6433266"/>
                <a:gd name="connsiteY4" fmla="*/ 1295399 h 2119745"/>
                <a:gd name="connsiteX5" fmla="*/ 6179266 w 6433266"/>
                <a:gd name="connsiteY5" fmla="*/ 1944929 h 2119745"/>
                <a:gd name="connsiteX6" fmla="*/ 4789055 w 6433266"/>
                <a:gd name="connsiteY6" fmla="*/ 1974272 h 2119745"/>
                <a:gd name="connsiteX7" fmla="*/ 3556000 w 6433266"/>
                <a:gd name="connsiteY7" fmla="*/ 1918854 h 2119745"/>
                <a:gd name="connsiteX8" fmla="*/ 1616364 w 6433266"/>
                <a:gd name="connsiteY8" fmla="*/ 1918854 h 2119745"/>
                <a:gd name="connsiteX9" fmla="*/ 203200 w 6433266"/>
                <a:gd name="connsiteY9" fmla="*/ 713508 h 2119745"/>
                <a:gd name="connsiteX10" fmla="*/ 397164 w 6433266"/>
                <a:gd name="connsiteY10" fmla="*/ 159327 h 21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3266" h="2119745">
                  <a:moveTo>
                    <a:pt x="397164" y="159327"/>
                  </a:moveTo>
                  <a:cubicBezTo>
                    <a:pt x="757382" y="64654"/>
                    <a:pt x="1747982" y="143163"/>
                    <a:pt x="2364509" y="145472"/>
                  </a:cubicBezTo>
                  <a:cubicBezTo>
                    <a:pt x="2981036" y="147781"/>
                    <a:pt x="4096327" y="173181"/>
                    <a:pt x="4096327" y="173181"/>
                  </a:cubicBezTo>
                  <a:cubicBezTo>
                    <a:pt x="4685145" y="180108"/>
                    <a:pt x="5527963" y="0"/>
                    <a:pt x="5897418" y="187036"/>
                  </a:cubicBezTo>
                  <a:cubicBezTo>
                    <a:pt x="6266873" y="374072"/>
                    <a:pt x="6266080" y="1002417"/>
                    <a:pt x="6313055" y="1295399"/>
                  </a:cubicBezTo>
                  <a:cubicBezTo>
                    <a:pt x="6360030" y="1588381"/>
                    <a:pt x="6433266" y="1831784"/>
                    <a:pt x="6179266" y="1944929"/>
                  </a:cubicBezTo>
                  <a:cubicBezTo>
                    <a:pt x="5925266" y="2058074"/>
                    <a:pt x="5226266" y="1978618"/>
                    <a:pt x="4789055" y="1974272"/>
                  </a:cubicBezTo>
                  <a:cubicBezTo>
                    <a:pt x="4351844" y="1969926"/>
                    <a:pt x="4084782" y="1928090"/>
                    <a:pt x="3556000" y="1918854"/>
                  </a:cubicBezTo>
                  <a:cubicBezTo>
                    <a:pt x="3027218" y="1909618"/>
                    <a:pt x="2175164" y="2119745"/>
                    <a:pt x="1616364" y="1918854"/>
                  </a:cubicBezTo>
                  <a:cubicBezTo>
                    <a:pt x="1057564" y="1717963"/>
                    <a:pt x="406400" y="1004453"/>
                    <a:pt x="203200" y="713508"/>
                  </a:cubicBezTo>
                  <a:cubicBezTo>
                    <a:pt x="0" y="422563"/>
                    <a:pt x="36946" y="254000"/>
                    <a:pt x="397164" y="159327"/>
                  </a:cubicBezTo>
                  <a:close/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83968" y="2636912"/>
              <a:ext cx="18002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/>
                <a:t>minutos</a:t>
              </a:r>
            </a:p>
          </p:txBody>
        </p:sp>
      </p:grpSp>
      <p:grpSp>
        <p:nvGrpSpPr>
          <p:cNvPr id="19" name="Group 87"/>
          <p:cNvGrpSpPr/>
          <p:nvPr/>
        </p:nvGrpSpPr>
        <p:grpSpPr>
          <a:xfrm>
            <a:off x="591128" y="3948546"/>
            <a:ext cx="5795818" cy="2177472"/>
            <a:chOff x="591128" y="3948546"/>
            <a:chExt cx="5795818" cy="2177472"/>
          </a:xfrm>
        </p:grpSpPr>
        <p:sp>
          <p:nvSpPr>
            <p:cNvPr id="87" name="Freeform 86"/>
            <p:cNvSpPr/>
            <p:nvPr/>
          </p:nvSpPr>
          <p:spPr>
            <a:xfrm>
              <a:off x="591128" y="3948546"/>
              <a:ext cx="5795818" cy="2177472"/>
            </a:xfrm>
            <a:custGeom>
              <a:avLst/>
              <a:gdLst>
                <a:gd name="connsiteX0" fmla="*/ 5684981 w 5795818"/>
                <a:gd name="connsiteY0" fmla="*/ 166254 h 2177472"/>
                <a:gd name="connsiteX1" fmla="*/ 5019963 w 5795818"/>
                <a:gd name="connsiteY1" fmla="*/ 41563 h 2177472"/>
                <a:gd name="connsiteX2" fmla="*/ 3634508 w 5795818"/>
                <a:gd name="connsiteY2" fmla="*/ 41563 h 2177472"/>
                <a:gd name="connsiteX3" fmla="*/ 2969490 w 5795818"/>
                <a:gd name="connsiteY3" fmla="*/ 13854 h 2177472"/>
                <a:gd name="connsiteX4" fmla="*/ 780472 w 5795818"/>
                <a:gd name="connsiteY4" fmla="*/ 124690 h 2177472"/>
                <a:gd name="connsiteX5" fmla="*/ 87745 w 5795818"/>
                <a:gd name="connsiteY5" fmla="*/ 498763 h 2177472"/>
                <a:gd name="connsiteX6" fmla="*/ 253999 w 5795818"/>
                <a:gd name="connsiteY6" fmla="*/ 1565563 h 2177472"/>
                <a:gd name="connsiteX7" fmla="*/ 1265381 w 5795818"/>
                <a:gd name="connsiteY7" fmla="*/ 2078181 h 2177472"/>
                <a:gd name="connsiteX8" fmla="*/ 3343563 w 5795818"/>
                <a:gd name="connsiteY8" fmla="*/ 2161309 h 2177472"/>
                <a:gd name="connsiteX9" fmla="*/ 5019963 w 5795818"/>
                <a:gd name="connsiteY9" fmla="*/ 2161309 h 2177472"/>
                <a:gd name="connsiteX10" fmla="*/ 5671127 w 5795818"/>
                <a:gd name="connsiteY10" fmla="*/ 2078181 h 2177472"/>
                <a:gd name="connsiteX11" fmla="*/ 5768108 w 5795818"/>
                <a:gd name="connsiteY11" fmla="*/ 1828799 h 2177472"/>
                <a:gd name="connsiteX12" fmla="*/ 5684981 w 5795818"/>
                <a:gd name="connsiteY12" fmla="*/ 1025236 h 2177472"/>
                <a:gd name="connsiteX13" fmla="*/ 5684981 w 5795818"/>
                <a:gd name="connsiteY13" fmla="*/ 166254 h 217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5818" h="2177472">
                  <a:moveTo>
                    <a:pt x="5684981" y="166254"/>
                  </a:moveTo>
                  <a:cubicBezTo>
                    <a:pt x="5574145" y="2309"/>
                    <a:pt x="5361708" y="62345"/>
                    <a:pt x="5019963" y="41563"/>
                  </a:cubicBezTo>
                  <a:cubicBezTo>
                    <a:pt x="4678218" y="20781"/>
                    <a:pt x="3976253" y="46181"/>
                    <a:pt x="3634508" y="41563"/>
                  </a:cubicBezTo>
                  <a:cubicBezTo>
                    <a:pt x="3292763" y="36945"/>
                    <a:pt x="3445163" y="0"/>
                    <a:pt x="2969490" y="13854"/>
                  </a:cubicBezTo>
                  <a:cubicBezTo>
                    <a:pt x="2493817" y="27709"/>
                    <a:pt x="1260763" y="43872"/>
                    <a:pt x="780472" y="124690"/>
                  </a:cubicBezTo>
                  <a:cubicBezTo>
                    <a:pt x="300181" y="205508"/>
                    <a:pt x="175491" y="258618"/>
                    <a:pt x="87745" y="498763"/>
                  </a:cubicBezTo>
                  <a:cubicBezTo>
                    <a:pt x="0" y="738909"/>
                    <a:pt x="57726" y="1302327"/>
                    <a:pt x="253999" y="1565563"/>
                  </a:cubicBezTo>
                  <a:cubicBezTo>
                    <a:pt x="450272" y="1828799"/>
                    <a:pt x="750454" y="1978890"/>
                    <a:pt x="1265381" y="2078181"/>
                  </a:cubicBezTo>
                  <a:cubicBezTo>
                    <a:pt x="1780308" y="2177472"/>
                    <a:pt x="2717799" y="2147454"/>
                    <a:pt x="3343563" y="2161309"/>
                  </a:cubicBezTo>
                  <a:cubicBezTo>
                    <a:pt x="3969327" y="2175164"/>
                    <a:pt x="4632036" y="2175164"/>
                    <a:pt x="5019963" y="2161309"/>
                  </a:cubicBezTo>
                  <a:cubicBezTo>
                    <a:pt x="5407890" y="2147454"/>
                    <a:pt x="5546436" y="2133599"/>
                    <a:pt x="5671127" y="2078181"/>
                  </a:cubicBezTo>
                  <a:cubicBezTo>
                    <a:pt x="5795818" y="2022763"/>
                    <a:pt x="5765799" y="2004290"/>
                    <a:pt x="5768108" y="1828799"/>
                  </a:cubicBezTo>
                  <a:cubicBezTo>
                    <a:pt x="5770417" y="1653308"/>
                    <a:pt x="5694217" y="1302327"/>
                    <a:pt x="5684981" y="1025236"/>
                  </a:cubicBezTo>
                  <a:cubicBezTo>
                    <a:pt x="5675745" y="748145"/>
                    <a:pt x="5795817" y="330199"/>
                    <a:pt x="5684981" y="166254"/>
                  </a:cubicBezTo>
                  <a:close/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99592" y="4941168"/>
              <a:ext cx="18002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/>
                <a:t>24-72 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0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0" y="1988840"/>
            <a:ext cx="6372200" cy="4176464"/>
          </a:xfrm>
          <a:prstGeom prst="rect">
            <a:avLst/>
          </a:prstGeom>
          <a:solidFill>
            <a:srgbClr val="140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2627784" y="188640"/>
            <a:ext cx="285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Carencias minerales</a:t>
            </a:r>
            <a:endParaRPr lang="es-A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96136" y="1011292"/>
            <a:ext cx="240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Macrominerales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48040" y="1900928"/>
            <a:ext cx="126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Fósforo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69966" y="1506161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Calcio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80109" y="2340051"/>
            <a:ext cx="152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Magnesio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20074" y="2825840"/>
            <a:ext cx="9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Sodio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82956" y="3284984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Potasio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66689" y="3760755"/>
            <a:ext cx="9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Cloro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611393" y="4293096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Azufre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16 CuadroTexto"/>
          <p:cNvSpPr txBox="1">
            <a:spLocks noChangeArrowheads="1"/>
          </p:cNvSpPr>
          <p:nvPr/>
        </p:nvSpPr>
        <p:spPr bwMode="auto">
          <a:xfrm>
            <a:off x="2483768" y="764704"/>
            <a:ext cx="1643063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AR" sz="1600" b="1" u="sng" dirty="0" err="1">
                <a:latin typeface="Aharoni" pitchFamily="2" charset="-79"/>
                <a:cs typeface="Aharoni" pitchFamily="2" charset="-79"/>
              </a:rPr>
              <a:t>requerimientos</a:t>
            </a:r>
            <a:r>
              <a:rPr lang="es-AR" sz="4000" b="1" dirty="0" err="1">
                <a:latin typeface="Aharoni" pitchFamily="2" charset="-79"/>
                <a:cs typeface="Aharoni" pitchFamily="2" charset="-79"/>
              </a:rPr>
              <a:t>gr</a:t>
            </a:r>
            <a:r>
              <a:rPr lang="es-AR" sz="4000" b="1" dirty="0">
                <a:latin typeface="Aharoni" pitchFamily="2" charset="-79"/>
                <a:cs typeface="Aharoni" pitchFamily="2" charset="-79"/>
              </a:rPr>
              <a:t>/día</a:t>
            </a:r>
          </a:p>
        </p:txBody>
      </p:sp>
      <p:pic>
        <p:nvPicPr>
          <p:cNvPr id="30" name="Picture 2" descr="C:\Users\Coco\Documents\Docencia\Gifs\cow20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0944"/>
            <a:ext cx="1390401" cy="11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971525" y="1484784"/>
            <a:ext cx="540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200" b="1" dirty="0"/>
              <a:t>Regulación hormonal propia</a:t>
            </a:r>
            <a:endParaRPr lang="es-ES_tradnl" sz="3200" b="1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65388" y="2371725"/>
            <a:ext cx="328612" cy="1447800"/>
            <a:chOff x="2072" y="927"/>
            <a:chExt cx="207" cy="720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072" y="927"/>
              <a:ext cx="0" cy="72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2072" y="999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2072" y="114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072" y="1287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072" y="1431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2072" y="156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2138" y="1503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138" y="1371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132" y="951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2135" y="1089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132" y="1227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87875" y="2865438"/>
            <a:ext cx="1879600" cy="1920875"/>
            <a:chOff x="3568" y="1292"/>
            <a:chExt cx="1184" cy="1210"/>
          </a:xfrm>
        </p:grpSpPr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3790" y="1292"/>
              <a:ext cx="747" cy="1210"/>
            </a:xfrm>
            <a:custGeom>
              <a:avLst/>
              <a:gdLst>
                <a:gd name="T0" fmla="*/ 0 w 1867"/>
                <a:gd name="T1" fmla="*/ 0 h 3023"/>
                <a:gd name="T2" fmla="*/ 0 w 1867"/>
                <a:gd name="T3" fmla="*/ 0 h 3023"/>
                <a:gd name="T4" fmla="*/ 0 w 1867"/>
                <a:gd name="T5" fmla="*/ 0 h 3023"/>
                <a:gd name="T6" fmla="*/ 0 w 1867"/>
                <a:gd name="T7" fmla="*/ 0 h 3023"/>
                <a:gd name="T8" fmla="*/ 0 w 1867"/>
                <a:gd name="T9" fmla="*/ 0 h 3023"/>
                <a:gd name="T10" fmla="*/ 0 w 1867"/>
                <a:gd name="T11" fmla="*/ 0 h 3023"/>
                <a:gd name="T12" fmla="*/ 0 w 1867"/>
                <a:gd name="T13" fmla="*/ 0 h 3023"/>
                <a:gd name="T14" fmla="*/ 0 w 1867"/>
                <a:gd name="T15" fmla="*/ 0 h 3023"/>
                <a:gd name="T16" fmla="*/ 0 w 1867"/>
                <a:gd name="T17" fmla="*/ 0 h 3023"/>
                <a:gd name="T18" fmla="*/ 0 w 1867"/>
                <a:gd name="T19" fmla="*/ 0 h 3023"/>
                <a:gd name="T20" fmla="*/ 0 w 1867"/>
                <a:gd name="T21" fmla="*/ 0 h 3023"/>
                <a:gd name="T22" fmla="*/ 0 w 1867"/>
                <a:gd name="T23" fmla="*/ 0 h 3023"/>
                <a:gd name="T24" fmla="*/ 0 w 1867"/>
                <a:gd name="T25" fmla="*/ 0 h 30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67"/>
                <a:gd name="T40" fmla="*/ 0 h 3023"/>
                <a:gd name="T41" fmla="*/ 1867 w 1867"/>
                <a:gd name="T42" fmla="*/ 3023 h 30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67" h="3023">
                  <a:moveTo>
                    <a:pt x="1555" y="1389"/>
                  </a:moveTo>
                  <a:cubicBezTo>
                    <a:pt x="1567" y="1237"/>
                    <a:pt x="1625" y="1231"/>
                    <a:pt x="1675" y="1089"/>
                  </a:cubicBezTo>
                  <a:cubicBezTo>
                    <a:pt x="1725" y="947"/>
                    <a:pt x="1866" y="703"/>
                    <a:pt x="1855" y="534"/>
                  </a:cubicBezTo>
                  <a:cubicBezTo>
                    <a:pt x="1844" y="365"/>
                    <a:pt x="1747" y="152"/>
                    <a:pt x="1606" y="76"/>
                  </a:cubicBezTo>
                  <a:cubicBezTo>
                    <a:pt x="1465" y="0"/>
                    <a:pt x="1206" y="16"/>
                    <a:pt x="1006" y="76"/>
                  </a:cubicBezTo>
                  <a:cubicBezTo>
                    <a:pt x="806" y="136"/>
                    <a:pt x="567" y="262"/>
                    <a:pt x="406" y="436"/>
                  </a:cubicBezTo>
                  <a:cubicBezTo>
                    <a:pt x="245" y="610"/>
                    <a:pt x="80" y="819"/>
                    <a:pt x="40" y="1119"/>
                  </a:cubicBezTo>
                  <a:cubicBezTo>
                    <a:pt x="0" y="1419"/>
                    <a:pt x="54" y="1961"/>
                    <a:pt x="166" y="2236"/>
                  </a:cubicBezTo>
                  <a:cubicBezTo>
                    <a:pt x="278" y="2511"/>
                    <a:pt x="475" y="2649"/>
                    <a:pt x="715" y="2769"/>
                  </a:cubicBezTo>
                  <a:cubicBezTo>
                    <a:pt x="955" y="2889"/>
                    <a:pt x="1416" y="3023"/>
                    <a:pt x="1606" y="2956"/>
                  </a:cubicBezTo>
                  <a:cubicBezTo>
                    <a:pt x="1796" y="2889"/>
                    <a:pt x="1843" y="2543"/>
                    <a:pt x="1855" y="2364"/>
                  </a:cubicBezTo>
                  <a:cubicBezTo>
                    <a:pt x="1867" y="2185"/>
                    <a:pt x="1725" y="2047"/>
                    <a:pt x="1675" y="1884"/>
                  </a:cubicBezTo>
                  <a:cubicBezTo>
                    <a:pt x="1625" y="1721"/>
                    <a:pt x="1580" y="1492"/>
                    <a:pt x="1555" y="1389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3568" y="1827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3916" y="1539"/>
              <a:ext cx="65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25 (OH)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s-E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4144" y="1727"/>
              <a:ext cx="0" cy="36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3848" y="2115"/>
              <a:ext cx="90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1-25 (OH)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019300" y="3248025"/>
            <a:ext cx="2403475" cy="557213"/>
            <a:chOff x="1950" y="1533"/>
            <a:chExt cx="1514" cy="351"/>
          </a:xfrm>
        </p:grpSpPr>
        <p:sp>
          <p:nvSpPr>
            <p:cNvPr id="51" name="AutoShape 31"/>
            <p:cNvSpPr>
              <a:spLocks noChangeArrowheads="1"/>
            </p:cNvSpPr>
            <p:nvPr/>
          </p:nvSpPr>
          <p:spPr bwMode="auto">
            <a:xfrm rot="5400000" flipH="1">
              <a:off x="1951" y="1697"/>
              <a:ext cx="186" cy="1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2600" y="1836"/>
              <a:ext cx="33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3" name="Text Box 33"/>
            <p:cNvSpPr txBox="1">
              <a:spLocks noChangeArrowheads="1"/>
            </p:cNvSpPr>
            <p:nvPr/>
          </p:nvSpPr>
          <p:spPr bwMode="auto">
            <a:xfrm>
              <a:off x="3080" y="169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PTH</a:t>
              </a:r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2524" y="1533"/>
              <a:ext cx="3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(+)</a:t>
              </a:r>
            </a:p>
          </p:txBody>
        </p:sp>
      </p:grpSp>
      <p:sp>
        <p:nvSpPr>
          <p:cNvPr id="86" name="Oval 85"/>
          <p:cNvSpPr/>
          <p:nvPr/>
        </p:nvSpPr>
        <p:spPr>
          <a:xfrm>
            <a:off x="6588224" y="1412776"/>
            <a:ext cx="1080120" cy="576064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18" name="Group 88"/>
          <p:cNvGrpSpPr/>
          <p:nvPr/>
        </p:nvGrpSpPr>
        <p:grpSpPr>
          <a:xfrm>
            <a:off x="-23090" y="1988126"/>
            <a:ext cx="6433266" cy="2119745"/>
            <a:chOff x="-23090" y="1988126"/>
            <a:chExt cx="6433266" cy="2119745"/>
          </a:xfrm>
        </p:grpSpPr>
        <p:sp>
          <p:nvSpPr>
            <p:cNvPr id="83" name="Freeform 82"/>
            <p:cNvSpPr/>
            <p:nvPr/>
          </p:nvSpPr>
          <p:spPr>
            <a:xfrm>
              <a:off x="-23090" y="1988126"/>
              <a:ext cx="6433266" cy="2119745"/>
            </a:xfrm>
            <a:custGeom>
              <a:avLst/>
              <a:gdLst>
                <a:gd name="connsiteX0" fmla="*/ 397164 w 6363855"/>
                <a:gd name="connsiteY0" fmla="*/ 159327 h 3006436"/>
                <a:gd name="connsiteX1" fmla="*/ 2364509 w 6363855"/>
                <a:gd name="connsiteY1" fmla="*/ 145472 h 3006436"/>
                <a:gd name="connsiteX2" fmla="*/ 4096327 w 6363855"/>
                <a:gd name="connsiteY2" fmla="*/ 173181 h 3006436"/>
                <a:gd name="connsiteX3" fmla="*/ 5897418 w 6363855"/>
                <a:gd name="connsiteY3" fmla="*/ 187036 h 3006436"/>
                <a:gd name="connsiteX4" fmla="*/ 6313055 w 6363855"/>
                <a:gd name="connsiteY4" fmla="*/ 1295399 h 3006436"/>
                <a:gd name="connsiteX5" fmla="*/ 6202218 w 6363855"/>
                <a:gd name="connsiteY5" fmla="*/ 2043545 h 3006436"/>
                <a:gd name="connsiteX6" fmla="*/ 6119091 w 6363855"/>
                <a:gd name="connsiteY6" fmla="*/ 2902527 h 3006436"/>
                <a:gd name="connsiteX7" fmla="*/ 5093855 w 6363855"/>
                <a:gd name="connsiteY7" fmla="*/ 2666999 h 3006436"/>
                <a:gd name="connsiteX8" fmla="*/ 4789055 w 6363855"/>
                <a:gd name="connsiteY8" fmla="*/ 1974272 h 3006436"/>
                <a:gd name="connsiteX9" fmla="*/ 3556000 w 6363855"/>
                <a:gd name="connsiteY9" fmla="*/ 1918854 h 3006436"/>
                <a:gd name="connsiteX10" fmla="*/ 1616364 w 6363855"/>
                <a:gd name="connsiteY10" fmla="*/ 1918854 h 3006436"/>
                <a:gd name="connsiteX11" fmla="*/ 203200 w 6363855"/>
                <a:gd name="connsiteY11" fmla="*/ 713508 h 3006436"/>
                <a:gd name="connsiteX12" fmla="*/ 397164 w 6363855"/>
                <a:gd name="connsiteY12" fmla="*/ 159327 h 3006436"/>
                <a:gd name="connsiteX0" fmla="*/ 397164 w 6363855"/>
                <a:gd name="connsiteY0" fmla="*/ 159327 h 2914073"/>
                <a:gd name="connsiteX1" fmla="*/ 2364509 w 6363855"/>
                <a:gd name="connsiteY1" fmla="*/ 145472 h 2914073"/>
                <a:gd name="connsiteX2" fmla="*/ 4096327 w 6363855"/>
                <a:gd name="connsiteY2" fmla="*/ 173181 h 2914073"/>
                <a:gd name="connsiteX3" fmla="*/ 5897418 w 6363855"/>
                <a:gd name="connsiteY3" fmla="*/ 187036 h 2914073"/>
                <a:gd name="connsiteX4" fmla="*/ 6313055 w 6363855"/>
                <a:gd name="connsiteY4" fmla="*/ 1295399 h 2914073"/>
                <a:gd name="connsiteX5" fmla="*/ 6202218 w 6363855"/>
                <a:gd name="connsiteY5" fmla="*/ 2043545 h 2914073"/>
                <a:gd name="connsiteX6" fmla="*/ 6119091 w 6363855"/>
                <a:gd name="connsiteY6" fmla="*/ 2902527 h 2914073"/>
                <a:gd name="connsiteX7" fmla="*/ 4789055 w 6363855"/>
                <a:gd name="connsiteY7" fmla="*/ 1974272 h 2914073"/>
                <a:gd name="connsiteX8" fmla="*/ 3556000 w 6363855"/>
                <a:gd name="connsiteY8" fmla="*/ 1918854 h 2914073"/>
                <a:gd name="connsiteX9" fmla="*/ 1616364 w 6363855"/>
                <a:gd name="connsiteY9" fmla="*/ 1918854 h 2914073"/>
                <a:gd name="connsiteX10" fmla="*/ 203200 w 6363855"/>
                <a:gd name="connsiteY10" fmla="*/ 713508 h 2914073"/>
                <a:gd name="connsiteX11" fmla="*/ 397164 w 6363855"/>
                <a:gd name="connsiteY11" fmla="*/ 159327 h 2914073"/>
                <a:gd name="connsiteX0" fmla="*/ 397164 w 6456218"/>
                <a:gd name="connsiteY0" fmla="*/ 159327 h 2156690"/>
                <a:gd name="connsiteX1" fmla="*/ 2364509 w 6456218"/>
                <a:gd name="connsiteY1" fmla="*/ 145472 h 2156690"/>
                <a:gd name="connsiteX2" fmla="*/ 4096327 w 6456218"/>
                <a:gd name="connsiteY2" fmla="*/ 173181 h 2156690"/>
                <a:gd name="connsiteX3" fmla="*/ 5897418 w 6456218"/>
                <a:gd name="connsiteY3" fmla="*/ 187036 h 2156690"/>
                <a:gd name="connsiteX4" fmla="*/ 6313055 w 6456218"/>
                <a:gd name="connsiteY4" fmla="*/ 1295399 h 2156690"/>
                <a:gd name="connsiteX5" fmla="*/ 6202218 w 6456218"/>
                <a:gd name="connsiteY5" fmla="*/ 2043545 h 2156690"/>
                <a:gd name="connsiteX6" fmla="*/ 4789055 w 6456218"/>
                <a:gd name="connsiteY6" fmla="*/ 1974272 h 2156690"/>
                <a:gd name="connsiteX7" fmla="*/ 3556000 w 6456218"/>
                <a:gd name="connsiteY7" fmla="*/ 1918854 h 2156690"/>
                <a:gd name="connsiteX8" fmla="*/ 1616364 w 6456218"/>
                <a:gd name="connsiteY8" fmla="*/ 1918854 h 2156690"/>
                <a:gd name="connsiteX9" fmla="*/ 203200 w 6456218"/>
                <a:gd name="connsiteY9" fmla="*/ 713508 h 2156690"/>
                <a:gd name="connsiteX10" fmla="*/ 397164 w 6456218"/>
                <a:gd name="connsiteY10" fmla="*/ 159327 h 2156690"/>
                <a:gd name="connsiteX0" fmla="*/ 397164 w 6433266"/>
                <a:gd name="connsiteY0" fmla="*/ 159327 h 2119745"/>
                <a:gd name="connsiteX1" fmla="*/ 2364509 w 6433266"/>
                <a:gd name="connsiteY1" fmla="*/ 145472 h 2119745"/>
                <a:gd name="connsiteX2" fmla="*/ 4096327 w 6433266"/>
                <a:gd name="connsiteY2" fmla="*/ 173181 h 2119745"/>
                <a:gd name="connsiteX3" fmla="*/ 5897418 w 6433266"/>
                <a:gd name="connsiteY3" fmla="*/ 187036 h 2119745"/>
                <a:gd name="connsiteX4" fmla="*/ 6313055 w 6433266"/>
                <a:gd name="connsiteY4" fmla="*/ 1295399 h 2119745"/>
                <a:gd name="connsiteX5" fmla="*/ 6179266 w 6433266"/>
                <a:gd name="connsiteY5" fmla="*/ 1944929 h 2119745"/>
                <a:gd name="connsiteX6" fmla="*/ 4789055 w 6433266"/>
                <a:gd name="connsiteY6" fmla="*/ 1974272 h 2119745"/>
                <a:gd name="connsiteX7" fmla="*/ 3556000 w 6433266"/>
                <a:gd name="connsiteY7" fmla="*/ 1918854 h 2119745"/>
                <a:gd name="connsiteX8" fmla="*/ 1616364 w 6433266"/>
                <a:gd name="connsiteY8" fmla="*/ 1918854 h 2119745"/>
                <a:gd name="connsiteX9" fmla="*/ 203200 w 6433266"/>
                <a:gd name="connsiteY9" fmla="*/ 713508 h 2119745"/>
                <a:gd name="connsiteX10" fmla="*/ 397164 w 6433266"/>
                <a:gd name="connsiteY10" fmla="*/ 159327 h 21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3266" h="2119745">
                  <a:moveTo>
                    <a:pt x="397164" y="159327"/>
                  </a:moveTo>
                  <a:cubicBezTo>
                    <a:pt x="757382" y="64654"/>
                    <a:pt x="1747982" y="143163"/>
                    <a:pt x="2364509" y="145472"/>
                  </a:cubicBezTo>
                  <a:cubicBezTo>
                    <a:pt x="2981036" y="147781"/>
                    <a:pt x="4096327" y="173181"/>
                    <a:pt x="4096327" y="173181"/>
                  </a:cubicBezTo>
                  <a:cubicBezTo>
                    <a:pt x="4685145" y="180108"/>
                    <a:pt x="5527963" y="0"/>
                    <a:pt x="5897418" y="187036"/>
                  </a:cubicBezTo>
                  <a:cubicBezTo>
                    <a:pt x="6266873" y="374072"/>
                    <a:pt x="6266080" y="1002417"/>
                    <a:pt x="6313055" y="1295399"/>
                  </a:cubicBezTo>
                  <a:cubicBezTo>
                    <a:pt x="6360030" y="1588381"/>
                    <a:pt x="6433266" y="1831784"/>
                    <a:pt x="6179266" y="1944929"/>
                  </a:cubicBezTo>
                  <a:cubicBezTo>
                    <a:pt x="5925266" y="2058074"/>
                    <a:pt x="5226266" y="1978618"/>
                    <a:pt x="4789055" y="1974272"/>
                  </a:cubicBezTo>
                  <a:cubicBezTo>
                    <a:pt x="4351844" y="1969926"/>
                    <a:pt x="4084782" y="1928090"/>
                    <a:pt x="3556000" y="1918854"/>
                  </a:cubicBezTo>
                  <a:cubicBezTo>
                    <a:pt x="3027218" y="1909618"/>
                    <a:pt x="2175164" y="2119745"/>
                    <a:pt x="1616364" y="1918854"/>
                  </a:cubicBezTo>
                  <a:cubicBezTo>
                    <a:pt x="1057564" y="1717963"/>
                    <a:pt x="406400" y="1004453"/>
                    <a:pt x="203200" y="713508"/>
                  </a:cubicBezTo>
                  <a:cubicBezTo>
                    <a:pt x="0" y="422563"/>
                    <a:pt x="36946" y="254000"/>
                    <a:pt x="397164" y="159327"/>
                  </a:cubicBezTo>
                  <a:close/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83968" y="2636912"/>
              <a:ext cx="18002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/>
                <a:t>minutos</a:t>
              </a: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23B913CE-419D-4F27-8066-89AAE8E20090}"/>
              </a:ext>
            </a:extLst>
          </p:cNvPr>
          <p:cNvSpPr/>
          <p:nvPr/>
        </p:nvSpPr>
        <p:spPr>
          <a:xfrm>
            <a:off x="6327068" y="2360544"/>
            <a:ext cx="1656184" cy="432048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DC9CC0-154C-4801-957A-FDD50E139170}"/>
              </a:ext>
            </a:extLst>
          </p:cNvPr>
          <p:cNvGrpSpPr/>
          <p:nvPr/>
        </p:nvGrpSpPr>
        <p:grpSpPr>
          <a:xfrm>
            <a:off x="6381725" y="2813538"/>
            <a:ext cx="1656184" cy="932451"/>
            <a:chOff x="6381725" y="2813538"/>
            <a:chExt cx="1656184" cy="932451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2F9A509-641D-4B0E-990F-96CC6F582328}"/>
                </a:ext>
              </a:extLst>
            </p:cNvPr>
            <p:cNvSpPr/>
            <p:nvPr/>
          </p:nvSpPr>
          <p:spPr>
            <a:xfrm>
              <a:off x="6381725" y="3313941"/>
              <a:ext cx="1656184" cy="43204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9EA6997-1D68-49A4-A6D2-7CAA53C58AF4}"/>
                </a:ext>
              </a:extLst>
            </p:cNvPr>
            <p:cNvSpPr/>
            <p:nvPr/>
          </p:nvSpPr>
          <p:spPr>
            <a:xfrm>
              <a:off x="7821637" y="2813538"/>
              <a:ext cx="155814" cy="604911"/>
            </a:xfrm>
            <a:custGeom>
              <a:avLst/>
              <a:gdLst>
                <a:gd name="connsiteX0" fmla="*/ 56271 w 155814"/>
                <a:gd name="connsiteY0" fmla="*/ 604911 h 604911"/>
                <a:gd name="connsiteX1" fmla="*/ 154745 w 155814"/>
                <a:gd name="connsiteY1" fmla="*/ 295422 h 604911"/>
                <a:gd name="connsiteX2" fmla="*/ 0 w 155814"/>
                <a:gd name="connsiteY2" fmla="*/ 0 h 60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814" h="604911">
                  <a:moveTo>
                    <a:pt x="56271" y="604911"/>
                  </a:moveTo>
                  <a:cubicBezTo>
                    <a:pt x="110197" y="500575"/>
                    <a:pt x="164123" y="396240"/>
                    <a:pt x="154745" y="295422"/>
                  </a:cubicBezTo>
                  <a:cubicBezTo>
                    <a:pt x="145367" y="194604"/>
                    <a:pt x="72683" y="97302"/>
                    <a:pt x="0" y="0"/>
                  </a:cubicBezTo>
                </a:path>
              </a:pathLst>
            </a:custGeom>
            <a:noFill/>
            <a:ln w="666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E847B39-9DFB-4696-9392-E1BD56CC29B9}"/>
              </a:ext>
            </a:extLst>
          </p:cNvPr>
          <p:cNvSpPr/>
          <p:nvPr/>
        </p:nvSpPr>
        <p:spPr>
          <a:xfrm rot="21020906">
            <a:off x="7722329" y="1834292"/>
            <a:ext cx="155814" cy="604911"/>
          </a:xfrm>
          <a:custGeom>
            <a:avLst/>
            <a:gdLst>
              <a:gd name="connsiteX0" fmla="*/ 56271 w 155814"/>
              <a:gd name="connsiteY0" fmla="*/ 604911 h 604911"/>
              <a:gd name="connsiteX1" fmla="*/ 154745 w 155814"/>
              <a:gd name="connsiteY1" fmla="*/ 295422 h 604911"/>
              <a:gd name="connsiteX2" fmla="*/ 0 w 155814"/>
              <a:gd name="connsiteY2" fmla="*/ 0 h 6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14" h="604911">
                <a:moveTo>
                  <a:pt x="56271" y="604911"/>
                </a:moveTo>
                <a:cubicBezTo>
                  <a:pt x="110197" y="500575"/>
                  <a:pt x="164123" y="396240"/>
                  <a:pt x="154745" y="295422"/>
                </a:cubicBezTo>
                <a:cubicBezTo>
                  <a:pt x="145367" y="194604"/>
                  <a:pt x="72683" y="97302"/>
                  <a:pt x="0" y="0"/>
                </a:cubicBezTo>
              </a:path>
            </a:pathLst>
          </a:custGeom>
          <a:noFill/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8EB475-1D09-4BB1-9AF3-6810BD150163}"/>
              </a:ext>
            </a:extLst>
          </p:cNvPr>
          <p:cNvSpPr/>
          <p:nvPr/>
        </p:nvSpPr>
        <p:spPr>
          <a:xfrm>
            <a:off x="7836195" y="1637414"/>
            <a:ext cx="560651" cy="1807535"/>
          </a:xfrm>
          <a:custGeom>
            <a:avLst/>
            <a:gdLst>
              <a:gd name="connsiteX0" fmla="*/ 318977 w 560651"/>
              <a:gd name="connsiteY0" fmla="*/ 1807535 h 1807535"/>
              <a:gd name="connsiteX1" fmla="*/ 478465 w 560651"/>
              <a:gd name="connsiteY1" fmla="*/ 1626781 h 1807535"/>
              <a:gd name="connsiteX2" fmla="*/ 542261 w 560651"/>
              <a:gd name="connsiteY2" fmla="*/ 1084521 h 1807535"/>
              <a:gd name="connsiteX3" fmla="*/ 542261 w 560651"/>
              <a:gd name="connsiteY3" fmla="*/ 446567 h 1807535"/>
              <a:gd name="connsiteX4" fmla="*/ 329610 w 560651"/>
              <a:gd name="connsiteY4" fmla="*/ 95693 h 1807535"/>
              <a:gd name="connsiteX5" fmla="*/ 0 w 560651"/>
              <a:gd name="connsiteY5" fmla="*/ 0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651" h="1807535">
                <a:moveTo>
                  <a:pt x="318977" y="1807535"/>
                </a:moveTo>
                <a:cubicBezTo>
                  <a:pt x="380114" y="1777409"/>
                  <a:pt x="441251" y="1747283"/>
                  <a:pt x="478465" y="1626781"/>
                </a:cubicBezTo>
                <a:cubicBezTo>
                  <a:pt x="515679" y="1506279"/>
                  <a:pt x="531628" y="1281223"/>
                  <a:pt x="542261" y="1084521"/>
                </a:cubicBezTo>
                <a:cubicBezTo>
                  <a:pt x="552894" y="887819"/>
                  <a:pt x="577703" y="611372"/>
                  <a:pt x="542261" y="446567"/>
                </a:cubicBezTo>
                <a:cubicBezTo>
                  <a:pt x="506819" y="281762"/>
                  <a:pt x="419987" y="170121"/>
                  <a:pt x="329610" y="95693"/>
                </a:cubicBezTo>
                <a:cubicBezTo>
                  <a:pt x="239233" y="21265"/>
                  <a:pt x="119616" y="10632"/>
                  <a:pt x="0" y="0"/>
                </a:cubicBezTo>
              </a:path>
            </a:pathLst>
          </a:custGeom>
          <a:noFill/>
          <a:ln w="6032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9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838200" y="381000"/>
            <a:ext cx="7613650" cy="4000500"/>
            <a:chOff x="838200" y="381000"/>
            <a:chExt cx="7613650" cy="4000500"/>
          </a:xfrm>
        </p:grpSpPr>
        <p:pic>
          <p:nvPicPr>
            <p:cNvPr id="23554" name="Picture 2" descr="RUME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381000"/>
              <a:ext cx="5334000" cy="4000500"/>
            </a:xfrm>
            <a:prstGeom prst="rect">
              <a:avLst/>
            </a:prstGeom>
            <a:noFill/>
          </p:spPr>
        </p:pic>
        <p:sp>
          <p:nvSpPr>
            <p:cNvPr id="23555" name="Freeform 3"/>
            <p:cNvSpPr>
              <a:spLocks/>
            </p:cNvSpPr>
            <p:nvPr/>
          </p:nvSpPr>
          <p:spPr bwMode="auto">
            <a:xfrm>
              <a:off x="838200" y="990600"/>
              <a:ext cx="1143000" cy="1143000"/>
            </a:xfrm>
            <a:custGeom>
              <a:avLst/>
              <a:gdLst/>
              <a:ahLst/>
              <a:cxnLst>
                <a:cxn ang="0">
                  <a:pos x="604" y="173"/>
                </a:cxn>
                <a:cxn ang="0">
                  <a:pos x="402" y="68"/>
                </a:cxn>
                <a:cxn ang="0">
                  <a:pos x="298" y="8"/>
                </a:cxn>
                <a:cxn ang="0">
                  <a:pos x="258" y="116"/>
                </a:cxn>
                <a:cxn ang="0">
                  <a:pos x="181" y="173"/>
                </a:cxn>
                <a:cxn ang="0">
                  <a:pos x="134" y="302"/>
                </a:cxn>
                <a:cxn ang="0">
                  <a:pos x="16" y="408"/>
                </a:cxn>
                <a:cxn ang="0">
                  <a:pos x="40" y="572"/>
                </a:cxn>
                <a:cxn ang="0">
                  <a:pos x="169" y="525"/>
                </a:cxn>
                <a:cxn ang="0">
                  <a:pos x="298" y="514"/>
                </a:cxn>
                <a:cxn ang="0">
                  <a:pos x="439" y="467"/>
                </a:cxn>
                <a:cxn ang="0">
                  <a:pos x="546" y="548"/>
                </a:cxn>
              </a:cxnLst>
              <a:rect l="0" t="0" r="r" b="b"/>
              <a:pathLst>
                <a:path w="604" h="592">
                  <a:moveTo>
                    <a:pt x="604" y="173"/>
                  </a:moveTo>
                  <a:cubicBezTo>
                    <a:pt x="572" y="156"/>
                    <a:pt x="453" y="96"/>
                    <a:pt x="402" y="68"/>
                  </a:cubicBezTo>
                  <a:cubicBezTo>
                    <a:pt x="351" y="40"/>
                    <a:pt x="322" y="0"/>
                    <a:pt x="298" y="8"/>
                  </a:cubicBezTo>
                  <a:cubicBezTo>
                    <a:pt x="274" y="16"/>
                    <a:pt x="277" y="89"/>
                    <a:pt x="258" y="116"/>
                  </a:cubicBezTo>
                  <a:cubicBezTo>
                    <a:pt x="239" y="143"/>
                    <a:pt x="202" y="142"/>
                    <a:pt x="181" y="173"/>
                  </a:cubicBezTo>
                  <a:cubicBezTo>
                    <a:pt x="160" y="204"/>
                    <a:pt x="161" y="263"/>
                    <a:pt x="134" y="302"/>
                  </a:cubicBezTo>
                  <a:cubicBezTo>
                    <a:pt x="107" y="341"/>
                    <a:pt x="32" y="363"/>
                    <a:pt x="16" y="408"/>
                  </a:cubicBezTo>
                  <a:cubicBezTo>
                    <a:pt x="0" y="453"/>
                    <a:pt x="14" y="552"/>
                    <a:pt x="40" y="572"/>
                  </a:cubicBezTo>
                  <a:cubicBezTo>
                    <a:pt x="66" y="592"/>
                    <a:pt x="126" y="535"/>
                    <a:pt x="169" y="525"/>
                  </a:cubicBezTo>
                  <a:cubicBezTo>
                    <a:pt x="212" y="515"/>
                    <a:pt x="253" y="524"/>
                    <a:pt x="298" y="514"/>
                  </a:cubicBezTo>
                  <a:cubicBezTo>
                    <a:pt x="343" y="504"/>
                    <a:pt x="398" y="461"/>
                    <a:pt x="439" y="467"/>
                  </a:cubicBezTo>
                  <a:cubicBezTo>
                    <a:pt x="480" y="473"/>
                    <a:pt x="524" y="531"/>
                    <a:pt x="546" y="54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086600" y="1981200"/>
              <a:ext cx="1365250" cy="539750"/>
              <a:chOff x="4420" y="1054"/>
              <a:chExt cx="860" cy="340"/>
            </a:xfrm>
          </p:grpSpPr>
          <p:sp>
            <p:nvSpPr>
              <p:cNvPr id="23557" name="Freeform 5"/>
              <p:cNvSpPr>
                <a:spLocks/>
              </p:cNvSpPr>
              <p:nvPr/>
            </p:nvSpPr>
            <p:spPr bwMode="auto">
              <a:xfrm>
                <a:off x="4420" y="1054"/>
                <a:ext cx="860" cy="146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140" y="2"/>
                  </a:cxn>
                  <a:cxn ang="0">
                    <a:pos x="353" y="180"/>
                  </a:cxn>
                  <a:cxn ang="0">
                    <a:pos x="524" y="2"/>
                  </a:cxn>
                  <a:cxn ang="0">
                    <a:pos x="668" y="194"/>
                  </a:cxn>
                  <a:cxn ang="0">
                    <a:pos x="860" y="2"/>
                  </a:cxn>
                  <a:cxn ang="0">
                    <a:pos x="1004" y="194"/>
                  </a:cxn>
                </a:cxnLst>
                <a:rect l="0" t="0" r="r" b="b"/>
                <a:pathLst>
                  <a:path w="1004" h="194">
                    <a:moveTo>
                      <a:pt x="0" y="180"/>
                    </a:moveTo>
                    <a:cubicBezTo>
                      <a:pt x="23" y="152"/>
                      <a:pt x="81" y="2"/>
                      <a:pt x="140" y="2"/>
                    </a:cubicBezTo>
                    <a:cubicBezTo>
                      <a:pt x="199" y="2"/>
                      <a:pt x="289" y="180"/>
                      <a:pt x="353" y="180"/>
                    </a:cubicBezTo>
                    <a:cubicBezTo>
                      <a:pt x="417" y="180"/>
                      <a:pt x="472" y="0"/>
                      <a:pt x="524" y="2"/>
                    </a:cubicBezTo>
                    <a:cubicBezTo>
                      <a:pt x="576" y="4"/>
                      <a:pt x="612" y="194"/>
                      <a:pt x="668" y="194"/>
                    </a:cubicBezTo>
                    <a:cubicBezTo>
                      <a:pt x="724" y="194"/>
                      <a:pt x="804" y="2"/>
                      <a:pt x="860" y="2"/>
                    </a:cubicBezTo>
                    <a:cubicBezTo>
                      <a:pt x="916" y="2"/>
                      <a:pt x="988" y="170"/>
                      <a:pt x="1004" y="19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3558" name="Freeform 6"/>
              <p:cNvSpPr>
                <a:spLocks/>
              </p:cNvSpPr>
              <p:nvPr/>
            </p:nvSpPr>
            <p:spPr bwMode="auto">
              <a:xfrm>
                <a:off x="4464" y="1296"/>
                <a:ext cx="768" cy="98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140" y="2"/>
                  </a:cxn>
                  <a:cxn ang="0">
                    <a:pos x="353" y="180"/>
                  </a:cxn>
                  <a:cxn ang="0">
                    <a:pos x="524" y="2"/>
                  </a:cxn>
                  <a:cxn ang="0">
                    <a:pos x="668" y="194"/>
                  </a:cxn>
                  <a:cxn ang="0">
                    <a:pos x="860" y="2"/>
                  </a:cxn>
                  <a:cxn ang="0">
                    <a:pos x="1004" y="194"/>
                  </a:cxn>
                </a:cxnLst>
                <a:rect l="0" t="0" r="r" b="b"/>
                <a:pathLst>
                  <a:path w="1004" h="194">
                    <a:moveTo>
                      <a:pt x="0" y="180"/>
                    </a:moveTo>
                    <a:cubicBezTo>
                      <a:pt x="23" y="152"/>
                      <a:pt x="81" y="2"/>
                      <a:pt x="140" y="2"/>
                    </a:cubicBezTo>
                    <a:cubicBezTo>
                      <a:pt x="199" y="2"/>
                      <a:pt x="289" y="180"/>
                      <a:pt x="353" y="180"/>
                    </a:cubicBezTo>
                    <a:cubicBezTo>
                      <a:pt x="417" y="180"/>
                      <a:pt x="472" y="0"/>
                      <a:pt x="524" y="2"/>
                    </a:cubicBezTo>
                    <a:cubicBezTo>
                      <a:pt x="576" y="4"/>
                      <a:pt x="612" y="194"/>
                      <a:pt x="668" y="194"/>
                    </a:cubicBezTo>
                    <a:cubicBezTo>
                      <a:pt x="724" y="194"/>
                      <a:pt x="804" y="2"/>
                      <a:pt x="860" y="2"/>
                    </a:cubicBezTo>
                    <a:cubicBezTo>
                      <a:pt x="916" y="2"/>
                      <a:pt x="988" y="170"/>
                      <a:pt x="1004" y="19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5715000"/>
            <a:ext cx="2971800" cy="990600"/>
            <a:chOff x="288" y="3600"/>
            <a:chExt cx="1872" cy="624"/>
          </a:xfrm>
        </p:grpSpPr>
        <p:sp>
          <p:nvSpPr>
            <p:cNvPr id="23564" name="AutoShape 12"/>
            <p:cNvSpPr>
              <a:spLocks noChangeArrowheads="1"/>
            </p:cNvSpPr>
            <p:nvPr/>
          </p:nvSpPr>
          <p:spPr bwMode="auto">
            <a:xfrm rot="2700000">
              <a:off x="1440" y="3552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288" y="3897"/>
              <a:ext cx="1872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800" b="1">
                  <a:latin typeface="Times New Roman" pitchFamily="18" charset="0"/>
                </a:rPr>
                <a:t>Leche (0,13 gr/L)</a:t>
              </a:r>
              <a:endParaRPr lang="es-ES" sz="2800" b="1">
                <a:latin typeface="Times New Roman" pitchFamily="18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124200" y="5638800"/>
            <a:ext cx="3200400" cy="1066800"/>
            <a:chOff x="2064" y="3552"/>
            <a:chExt cx="2016" cy="672"/>
          </a:xfrm>
        </p:grpSpPr>
        <p:sp>
          <p:nvSpPr>
            <p:cNvPr id="23567" name="AutoShape 15"/>
            <p:cNvSpPr>
              <a:spLocks noChangeArrowheads="1"/>
            </p:cNvSpPr>
            <p:nvPr/>
          </p:nvSpPr>
          <p:spPr bwMode="auto">
            <a:xfrm>
              <a:off x="2832" y="3552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2064" y="3897"/>
              <a:ext cx="2016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800" b="1">
                  <a:latin typeface="Times New Roman" pitchFamily="18" charset="0"/>
                </a:rPr>
                <a:t>Feto (0,5 a 1 gr/día)</a:t>
              </a:r>
              <a:endParaRPr lang="es-ES" sz="2800" b="1">
                <a:latin typeface="Times New Roman" pitchFamily="18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553200" y="5715000"/>
            <a:ext cx="2590800" cy="995363"/>
            <a:chOff x="4128" y="3600"/>
            <a:chExt cx="1632" cy="627"/>
          </a:xfrm>
        </p:grpSpPr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4128" y="3900"/>
              <a:ext cx="1632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800" b="1">
                  <a:latin typeface="Times New Roman" pitchFamily="18" charset="0"/>
                </a:rPr>
                <a:t>Orina 1,8 mg/dl</a:t>
              </a:r>
              <a:endParaRPr lang="es-ES" sz="2800" b="1">
                <a:latin typeface="Times New Roman" pitchFamily="18" charset="0"/>
              </a:endParaRPr>
            </a:p>
          </p:txBody>
        </p:sp>
        <p:sp>
          <p:nvSpPr>
            <p:cNvPr id="23571" name="AutoShape 19"/>
            <p:cNvSpPr>
              <a:spLocks noChangeArrowheads="1"/>
            </p:cNvSpPr>
            <p:nvPr/>
          </p:nvSpPr>
          <p:spPr bwMode="auto">
            <a:xfrm rot="18900000">
              <a:off x="4560" y="360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28600" y="2362200"/>
            <a:ext cx="2286000" cy="2220913"/>
            <a:chOff x="144" y="1488"/>
            <a:chExt cx="1440" cy="1399"/>
          </a:xfrm>
        </p:grpSpPr>
        <p:sp>
          <p:nvSpPr>
            <p:cNvPr id="23573" name="AutoShape 21"/>
            <p:cNvSpPr>
              <a:spLocks noChangeArrowheads="1"/>
            </p:cNvSpPr>
            <p:nvPr/>
          </p:nvSpPr>
          <p:spPr bwMode="auto">
            <a:xfrm>
              <a:off x="768" y="1488"/>
              <a:ext cx="288" cy="912"/>
            </a:xfrm>
            <a:prstGeom prst="upArrow">
              <a:avLst>
                <a:gd name="adj1" fmla="val 50000"/>
                <a:gd name="adj2" fmla="val 791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3574" name="Rectangle 22"/>
            <p:cNvSpPr>
              <a:spLocks noChangeArrowheads="1"/>
            </p:cNvSpPr>
            <p:nvPr/>
          </p:nvSpPr>
          <p:spPr bwMode="auto">
            <a:xfrm rot="2700000">
              <a:off x="799" y="2503"/>
              <a:ext cx="62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144" y="2016"/>
              <a:ext cx="1440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72000" rIns="0" bIns="72000"/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2800" b="1">
                  <a:latin typeface="Times New Roman" pitchFamily="18" charset="0"/>
                </a:rPr>
                <a:t>Saliva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2800" b="1">
                  <a:latin typeface="Times New Roman" pitchFamily="18" charset="0"/>
                </a:rPr>
                <a:t>(0,5 - 1 gr/día)</a:t>
              </a:r>
              <a:endParaRPr lang="es-ES" sz="2800" b="1">
                <a:latin typeface="Times New Roman" pitchFamily="18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981200" y="2514600"/>
            <a:ext cx="6096000" cy="3048000"/>
            <a:chOff x="1248" y="1584"/>
            <a:chExt cx="3840" cy="192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1248" y="1584"/>
              <a:ext cx="3840" cy="1920"/>
              <a:chOff x="1248" y="1584"/>
              <a:chExt cx="3840" cy="1920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2544" y="1584"/>
                <a:ext cx="1440" cy="1200"/>
                <a:chOff x="2544" y="1584"/>
                <a:chExt cx="1440" cy="1200"/>
              </a:xfrm>
            </p:grpSpPr>
            <p:sp>
              <p:nvSpPr>
                <p:cNvPr id="2357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544" y="1584"/>
                  <a:ext cx="1440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_tradnl" sz="2800" b="1" dirty="0">
                      <a:latin typeface="Tahoma" pitchFamily="34" charset="0"/>
                    </a:rPr>
                    <a:t>70 – 90 %</a:t>
                  </a:r>
                  <a:endParaRPr lang="es-ES" sz="2800" b="1" dirty="0">
                    <a:latin typeface="Tahoma" pitchFamily="34" charset="0"/>
                  </a:endParaRPr>
                </a:p>
              </p:txBody>
            </p:sp>
            <p:sp>
              <p:nvSpPr>
                <p:cNvPr id="23580" name="AutoShape 28"/>
                <p:cNvSpPr>
                  <a:spLocks noChangeArrowheads="1"/>
                </p:cNvSpPr>
                <p:nvPr/>
              </p:nvSpPr>
              <p:spPr bwMode="auto">
                <a:xfrm>
                  <a:off x="2976" y="2160"/>
                  <a:ext cx="336" cy="624"/>
                </a:xfrm>
                <a:prstGeom prst="downArrow">
                  <a:avLst>
                    <a:gd name="adj1" fmla="val 50000"/>
                    <a:gd name="adj2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2358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832" y="2304"/>
                  <a:ext cx="720" cy="2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339966"/>
                  </a:solidFill>
                  <a:miter lim="800000"/>
                  <a:headEnd/>
                  <a:tailEnd/>
                </a:ln>
                <a:effectLst/>
              </p:spPr>
              <p:txBody>
                <a:bodyPr lIns="72000" tIns="0" rIns="0" bIns="0"/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2400" b="1">
                      <a:latin typeface="Times New Roman" pitchFamily="18" charset="0"/>
                    </a:rPr>
                    <a:t>5 - 25%</a:t>
                  </a:r>
                  <a:endParaRPr lang="es-ES" sz="2400" b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3582" name="AutoShape 30"/>
              <p:cNvSpPr>
                <a:spLocks noChangeArrowheads="1"/>
              </p:cNvSpPr>
              <p:nvPr/>
            </p:nvSpPr>
            <p:spPr bwMode="auto">
              <a:xfrm rot="5400000">
                <a:off x="2832" y="1248"/>
                <a:ext cx="672" cy="3840"/>
              </a:xfrm>
              <a:prstGeom prst="can">
                <a:avLst>
                  <a:gd name="adj" fmla="val 3777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23583" name="Text Box 31"/>
            <p:cNvSpPr txBox="1">
              <a:spLocks noChangeArrowheads="1"/>
            </p:cNvSpPr>
            <p:nvPr/>
          </p:nvSpPr>
          <p:spPr bwMode="auto">
            <a:xfrm>
              <a:off x="1968" y="3024"/>
              <a:ext cx="2256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800" b="1">
                  <a:latin typeface="Times New Roman" pitchFamily="18" charset="0"/>
                </a:rPr>
                <a:t>1,8 - 3,2 mg/dl (0,6 gr)</a:t>
              </a:r>
              <a:endParaRPr lang="es-ES" sz="2800" b="1">
                <a:latin typeface="Times New Roman" pitchFamily="18" charset="0"/>
              </a:endParaRP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419600" y="3352800"/>
            <a:ext cx="1219200" cy="914400"/>
            <a:chOff x="2784" y="2112"/>
            <a:chExt cx="768" cy="576"/>
          </a:xfrm>
        </p:grpSpPr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2784" y="2160"/>
              <a:ext cx="768" cy="48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 flipH="1">
              <a:off x="2784" y="2112"/>
              <a:ext cx="768" cy="576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5496" y="4462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u="sng" dirty="0"/>
              <a:t>Homeostasis del Mg en el rumiante</a:t>
            </a:r>
          </a:p>
        </p:txBody>
      </p:sp>
      <p:grpSp>
        <p:nvGrpSpPr>
          <p:cNvPr id="12" name="Group 38"/>
          <p:cNvGrpSpPr/>
          <p:nvPr/>
        </p:nvGrpSpPr>
        <p:grpSpPr>
          <a:xfrm>
            <a:off x="228600" y="1752600"/>
            <a:ext cx="8839200" cy="838200"/>
            <a:chOff x="228600" y="1752600"/>
            <a:chExt cx="8839200" cy="838200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28600" y="1752600"/>
              <a:ext cx="8839200" cy="838200"/>
              <a:chOff x="144" y="1104"/>
              <a:chExt cx="5568" cy="528"/>
            </a:xfrm>
          </p:grpSpPr>
          <p:sp>
            <p:nvSpPr>
              <p:cNvPr id="23560" name="AutoShape 8"/>
              <p:cNvSpPr>
                <a:spLocks noChangeArrowheads="1"/>
              </p:cNvSpPr>
              <p:nvPr/>
            </p:nvSpPr>
            <p:spPr bwMode="auto">
              <a:xfrm rot="18900000">
                <a:off x="144" y="1344"/>
                <a:ext cx="432" cy="288"/>
              </a:xfrm>
              <a:prstGeom prst="rightArrow">
                <a:avLst>
                  <a:gd name="adj1" fmla="val 45509"/>
                  <a:gd name="adj2" fmla="val 5756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23561" name="AutoShape 9"/>
              <p:cNvSpPr>
                <a:spLocks noChangeArrowheads="1"/>
              </p:cNvSpPr>
              <p:nvPr/>
            </p:nvSpPr>
            <p:spPr bwMode="auto">
              <a:xfrm>
                <a:off x="1920" y="1104"/>
                <a:ext cx="336" cy="240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23562" name="AutoShape 10"/>
              <p:cNvSpPr>
                <a:spLocks noChangeArrowheads="1"/>
              </p:cNvSpPr>
              <p:nvPr/>
            </p:nvSpPr>
            <p:spPr bwMode="auto">
              <a:xfrm>
                <a:off x="5376" y="1344"/>
                <a:ext cx="336" cy="240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38" name="AutoShape 9"/>
            <p:cNvSpPr>
              <a:spLocks noChangeArrowheads="1"/>
            </p:cNvSpPr>
            <p:nvPr/>
          </p:nvSpPr>
          <p:spPr bwMode="auto">
            <a:xfrm>
              <a:off x="5220072" y="1916832"/>
              <a:ext cx="533400" cy="38100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0" y="1988840"/>
            <a:ext cx="6372200" cy="4176464"/>
          </a:xfrm>
          <a:prstGeom prst="rect">
            <a:avLst/>
          </a:prstGeom>
          <a:solidFill>
            <a:srgbClr val="140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2627784" y="188640"/>
            <a:ext cx="285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Carencias minerales</a:t>
            </a:r>
            <a:endParaRPr lang="es-A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96136" y="1011292"/>
            <a:ext cx="240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Macrominerales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48040" y="1900928"/>
            <a:ext cx="126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Fósforo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69966" y="1506161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Calcio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80109" y="2340051"/>
            <a:ext cx="152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Magnesio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20074" y="2825840"/>
            <a:ext cx="9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Sodio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82956" y="3284984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Potasio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66689" y="3760755"/>
            <a:ext cx="9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Cloro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611393" y="4293096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Azufre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16 CuadroTexto"/>
          <p:cNvSpPr txBox="1">
            <a:spLocks noChangeArrowheads="1"/>
          </p:cNvSpPr>
          <p:nvPr/>
        </p:nvSpPr>
        <p:spPr bwMode="auto">
          <a:xfrm>
            <a:off x="2483768" y="764704"/>
            <a:ext cx="1643063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AR" sz="1600" b="1" u="sng" dirty="0" err="1">
                <a:latin typeface="Aharoni" pitchFamily="2" charset="-79"/>
                <a:cs typeface="Aharoni" pitchFamily="2" charset="-79"/>
              </a:rPr>
              <a:t>requerimientos</a:t>
            </a:r>
            <a:r>
              <a:rPr lang="es-AR" sz="4000" b="1" dirty="0" err="1">
                <a:latin typeface="Aharoni" pitchFamily="2" charset="-79"/>
                <a:cs typeface="Aharoni" pitchFamily="2" charset="-79"/>
              </a:rPr>
              <a:t>gr</a:t>
            </a:r>
            <a:r>
              <a:rPr lang="es-AR" sz="4000" b="1" dirty="0">
                <a:latin typeface="Aharoni" pitchFamily="2" charset="-79"/>
                <a:cs typeface="Aharoni" pitchFamily="2" charset="-79"/>
              </a:rPr>
              <a:t>/día</a:t>
            </a:r>
          </a:p>
        </p:txBody>
      </p:sp>
      <p:pic>
        <p:nvPicPr>
          <p:cNvPr id="30" name="Picture 2" descr="C:\Users\Coco\Documents\Docencia\Gifs\cow20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0944"/>
            <a:ext cx="1390401" cy="11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971525" y="1484784"/>
            <a:ext cx="540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200" b="1" dirty="0"/>
              <a:t>Regulación hormonal propia</a:t>
            </a:r>
            <a:endParaRPr lang="es-ES_tradnl" sz="3200" b="1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65388" y="2371725"/>
            <a:ext cx="328612" cy="1447800"/>
            <a:chOff x="2072" y="927"/>
            <a:chExt cx="207" cy="720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072" y="927"/>
              <a:ext cx="0" cy="72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2072" y="999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2072" y="114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072" y="1287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072" y="1431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2072" y="156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2138" y="1503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138" y="1371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132" y="951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2135" y="1089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132" y="1227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87875" y="2865438"/>
            <a:ext cx="1879600" cy="1920875"/>
            <a:chOff x="3568" y="1292"/>
            <a:chExt cx="1184" cy="1210"/>
          </a:xfrm>
        </p:grpSpPr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3790" y="1292"/>
              <a:ext cx="747" cy="1210"/>
            </a:xfrm>
            <a:custGeom>
              <a:avLst/>
              <a:gdLst>
                <a:gd name="T0" fmla="*/ 0 w 1867"/>
                <a:gd name="T1" fmla="*/ 0 h 3023"/>
                <a:gd name="T2" fmla="*/ 0 w 1867"/>
                <a:gd name="T3" fmla="*/ 0 h 3023"/>
                <a:gd name="T4" fmla="*/ 0 w 1867"/>
                <a:gd name="T5" fmla="*/ 0 h 3023"/>
                <a:gd name="T6" fmla="*/ 0 w 1867"/>
                <a:gd name="T7" fmla="*/ 0 h 3023"/>
                <a:gd name="T8" fmla="*/ 0 w 1867"/>
                <a:gd name="T9" fmla="*/ 0 h 3023"/>
                <a:gd name="T10" fmla="*/ 0 w 1867"/>
                <a:gd name="T11" fmla="*/ 0 h 3023"/>
                <a:gd name="T12" fmla="*/ 0 w 1867"/>
                <a:gd name="T13" fmla="*/ 0 h 3023"/>
                <a:gd name="T14" fmla="*/ 0 w 1867"/>
                <a:gd name="T15" fmla="*/ 0 h 3023"/>
                <a:gd name="T16" fmla="*/ 0 w 1867"/>
                <a:gd name="T17" fmla="*/ 0 h 3023"/>
                <a:gd name="T18" fmla="*/ 0 w 1867"/>
                <a:gd name="T19" fmla="*/ 0 h 3023"/>
                <a:gd name="T20" fmla="*/ 0 w 1867"/>
                <a:gd name="T21" fmla="*/ 0 h 3023"/>
                <a:gd name="T22" fmla="*/ 0 w 1867"/>
                <a:gd name="T23" fmla="*/ 0 h 3023"/>
                <a:gd name="T24" fmla="*/ 0 w 1867"/>
                <a:gd name="T25" fmla="*/ 0 h 30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67"/>
                <a:gd name="T40" fmla="*/ 0 h 3023"/>
                <a:gd name="T41" fmla="*/ 1867 w 1867"/>
                <a:gd name="T42" fmla="*/ 3023 h 30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67" h="3023">
                  <a:moveTo>
                    <a:pt x="1555" y="1389"/>
                  </a:moveTo>
                  <a:cubicBezTo>
                    <a:pt x="1567" y="1237"/>
                    <a:pt x="1625" y="1231"/>
                    <a:pt x="1675" y="1089"/>
                  </a:cubicBezTo>
                  <a:cubicBezTo>
                    <a:pt x="1725" y="947"/>
                    <a:pt x="1866" y="703"/>
                    <a:pt x="1855" y="534"/>
                  </a:cubicBezTo>
                  <a:cubicBezTo>
                    <a:pt x="1844" y="365"/>
                    <a:pt x="1747" y="152"/>
                    <a:pt x="1606" y="76"/>
                  </a:cubicBezTo>
                  <a:cubicBezTo>
                    <a:pt x="1465" y="0"/>
                    <a:pt x="1206" y="16"/>
                    <a:pt x="1006" y="76"/>
                  </a:cubicBezTo>
                  <a:cubicBezTo>
                    <a:pt x="806" y="136"/>
                    <a:pt x="567" y="262"/>
                    <a:pt x="406" y="436"/>
                  </a:cubicBezTo>
                  <a:cubicBezTo>
                    <a:pt x="245" y="610"/>
                    <a:pt x="80" y="819"/>
                    <a:pt x="40" y="1119"/>
                  </a:cubicBezTo>
                  <a:cubicBezTo>
                    <a:pt x="0" y="1419"/>
                    <a:pt x="54" y="1961"/>
                    <a:pt x="166" y="2236"/>
                  </a:cubicBezTo>
                  <a:cubicBezTo>
                    <a:pt x="278" y="2511"/>
                    <a:pt x="475" y="2649"/>
                    <a:pt x="715" y="2769"/>
                  </a:cubicBezTo>
                  <a:cubicBezTo>
                    <a:pt x="955" y="2889"/>
                    <a:pt x="1416" y="3023"/>
                    <a:pt x="1606" y="2956"/>
                  </a:cubicBezTo>
                  <a:cubicBezTo>
                    <a:pt x="1796" y="2889"/>
                    <a:pt x="1843" y="2543"/>
                    <a:pt x="1855" y="2364"/>
                  </a:cubicBezTo>
                  <a:cubicBezTo>
                    <a:pt x="1867" y="2185"/>
                    <a:pt x="1725" y="2047"/>
                    <a:pt x="1675" y="1884"/>
                  </a:cubicBezTo>
                  <a:cubicBezTo>
                    <a:pt x="1625" y="1721"/>
                    <a:pt x="1580" y="1492"/>
                    <a:pt x="1555" y="1389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3568" y="1827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3916" y="1539"/>
              <a:ext cx="65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25 (OH)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s-E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4144" y="1727"/>
              <a:ext cx="0" cy="36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3848" y="2115"/>
              <a:ext cx="90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1-25 (OH)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019300" y="3248025"/>
            <a:ext cx="2403475" cy="557213"/>
            <a:chOff x="1950" y="1533"/>
            <a:chExt cx="1514" cy="351"/>
          </a:xfrm>
        </p:grpSpPr>
        <p:sp>
          <p:nvSpPr>
            <p:cNvPr id="51" name="AutoShape 31"/>
            <p:cNvSpPr>
              <a:spLocks noChangeArrowheads="1"/>
            </p:cNvSpPr>
            <p:nvPr/>
          </p:nvSpPr>
          <p:spPr bwMode="auto">
            <a:xfrm rot="5400000" flipH="1">
              <a:off x="1951" y="1697"/>
              <a:ext cx="186" cy="1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2600" y="1836"/>
              <a:ext cx="33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3" name="Text Box 33"/>
            <p:cNvSpPr txBox="1">
              <a:spLocks noChangeArrowheads="1"/>
            </p:cNvSpPr>
            <p:nvPr/>
          </p:nvSpPr>
          <p:spPr bwMode="auto">
            <a:xfrm>
              <a:off x="3080" y="169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PTH</a:t>
              </a:r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2524" y="1533"/>
              <a:ext cx="3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(+)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181100" y="3829050"/>
            <a:ext cx="5267325" cy="2243138"/>
            <a:chOff x="1422" y="1899"/>
            <a:chExt cx="3318" cy="1413"/>
          </a:xfrm>
        </p:grpSpPr>
        <p:sp>
          <p:nvSpPr>
            <p:cNvPr id="56" name="Line 37"/>
            <p:cNvSpPr>
              <a:spLocks noChangeShapeType="1"/>
            </p:cNvSpPr>
            <p:nvPr/>
          </p:nvSpPr>
          <p:spPr bwMode="auto">
            <a:xfrm flipH="1">
              <a:off x="3184" y="1899"/>
              <a:ext cx="96" cy="2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422" y="1968"/>
              <a:ext cx="1894" cy="864"/>
            </a:xfrm>
            <a:custGeom>
              <a:avLst/>
              <a:gdLst>
                <a:gd name="T0" fmla="*/ 1 w 3451"/>
                <a:gd name="T1" fmla="*/ 0 h 1822"/>
                <a:gd name="T2" fmla="*/ 2 w 3451"/>
                <a:gd name="T3" fmla="*/ 0 h 1822"/>
                <a:gd name="T4" fmla="*/ 2 w 3451"/>
                <a:gd name="T5" fmla="*/ 0 h 1822"/>
                <a:gd name="T6" fmla="*/ 2 w 3451"/>
                <a:gd name="T7" fmla="*/ 0 h 1822"/>
                <a:gd name="T8" fmla="*/ 2 w 3451"/>
                <a:gd name="T9" fmla="*/ 0 h 1822"/>
                <a:gd name="T10" fmla="*/ 2 w 3451"/>
                <a:gd name="T11" fmla="*/ 0 h 1822"/>
                <a:gd name="T12" fmla="*/ 3 w 3451"/>
                <a:gd name="T13" fmla="*/ 0 h 1822"/>
                <a:gd name="T14" fmla="*/ 3 w 3451"/>
                <a:gd name="T15" fmla="*/ 0 h 1822"/>
                <a:gd name="T16" fmla="*/ 2 w 3451"/>
                <a:gd name="T17" fmla="*/ 0 h 1822"/>
                <a:gd name="T18" fmla="*/ 2 w 3451"/>
                <a:gd name="T19" fmla="*/ 0 h 1822"/>
                <a:gd name="T20" fmla="*/ 1 w 3451"/>
                <a:gd name="T21" fmla="*/ 0 h 1822"/>
                <a:gd name="T22" fmla="*/ 1 w 3451"/>
                <a:gd name="T23" fmla="*/ 0 h 1822"/>
                <a:gd name="T24" fmla="*/ 1 w 3451"/>
                <a:gd name="T25" fmla="*/ 0 h 1822"/>
                <a:gd name="T26" fmla="*/ 1 w 3451"/>
                <a:gd name="T27" fmla="*/ 0 h 1822"/>
                <a:gd name="T28" fmla="*/ 1 w 3451"/>
                <a:gd name="T29" fmla="*/ 0 h 1822"/>
                <a:gd name="T30" fmla="*/ 1 w 3451"/>
                <a:gd name="T31" fmla="*/ 0 h 1822"/>
                <a:gd name="T32" fmla="*/ 1 w 3451"/>
                <a:gd name="T33" fmla="*/ 0 h 1822"/>
                <a:gd name="T34" fmla="*/ 1 w 3451"/>
                <a:gd name="T35" fmla="*/ 0 h 1822"/>
                <a:gd name="T36" fmla="*/ 1 w 3451"/>
                <a:gd name="T37" fmla="*/ 0 h 18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1"/>
                <a:gd name="T58" fmla="*/ 0 h 1822"/>
                <a:gd name="T59" fmla="*/ 3451 w 3451"/>
                <a:gd name="T60" fmla="*/ 1822 h 18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1" h="1822">
                  <a:moveTo>
                    <a:pt x="1406" y="682"/>
                  </a:moveTo>
                  <a:cubicBezTo>
                    <a:pt x="1606" y="652"/>
                    <a:pt x="1986" y="562"/>
                    <a:pt x="2126" y="502"/>
                  </a:cubicBezTo>
                  <a:cubicBezTo>
                    <a:pt x="2266" y="442"/>
                    <a:pt x="2152" y="401"/>
                    <a:pt x="2246" y="322"/>
                  </a:cubicBezTo>
                  <a:cubicBezTo>
                    <a:pt x="2340" y="243"/>
                    <a:pt x="2570" y="60"/>
                    <a:pt x="2690" y="30"/>
                  </a:cubicBezTo>
                  <a:cubicBezTo>
                    <a:pt x="2810" y="0"/>
                    <a:pt x="2931" y="50"/>
                    <a:pt x="2966" y="142"/>
                  </a:cubicBezTo>
                  <a:cubicBezTo>
                    <a:pt x="3001" y="234"/>
                    <a:pt x="2831" y="474"/>
                    <a:pt x="2900" y="585"/>
                  </a:cubicBezTo>
                  <a:cubicBezTo>
                    <a:pt x="2969" y="696"/>
                    <a:pt x="3309" y="704"/>
                    <a:pt x="3380" y="810"/>
                  </a:cubicBezTo>
                  <a:cubicBezTo>
                    <a:pt x="3451" y="916"/>
                    <a:pt x="3435" y="1153"/>
                    <a:pt x="3326" y="1222"/>
                  </a:cubicBezTo>
                  <a:cubicBezTo>
                    <a:pt x="3217" y="1291"/>
                    <a:pt x="2887" y="1253"/>
                    <a:pt x="2726" y="1222"/>
                  </a:cubicBezTo>
                  <a:cubicBezTo>
                    <a:pt x="2565" y="1191"/>
                    <a:pt x="2600" y="1035"/>
                    <a:pt x="2360" y="1035"/>
                  </a:cubicBezTo>
                  <a:cubicBezTo>
                    <a:pt x="2120" y="1035"/>
                    <a:pt x="1545" y="1101"/>
                    <a:pt x="1286" y="1222"/>
                  </a:cubicBezTo>
                  <a:cubicBezTo>
                    <a:pt x="1027" y="1343"/>
                    <a:pt x="966" y="1702"/>
                    <a:pt x="806" y="1762"/>
                  </a:cubicBezTo>
                  <a:cubicBezTo>
                    <a:pt x="646" y="1822"/>
                    <a:pt x="407" y="1678"/>
                    <a:pt x="326" y="1582"/>
                  </a:cubicBezTo>
                  <a:cubicBezTo>
                    <a:pt x="245" y="1486"/>
                    <a:pt x="366" y="1279"/>
                    <a:pt x="320" y="1185"/>
                  </a:cubicBezTo>
                  <a:cubicBezTo>
                    <a:pt x="274" y="1091"/>
                    <a:pt x="89" y="1134"/>
                    <a:pt x="50" y="1020"/>
                  </a:cubicBezTo>
                  <a:cubicBezTo>
                    <a:pt x="11" y="906"/>
                    <a:pt x="0" y="588"/>
                    <a:pt x="86" y="502"/>
                  </a:cubicBezTo>
                  <a:cubicBezTo>
                    <a:pt x="172" y="416"/>
                    <a:pt x="426" y="472"/>
                    <a:pt x="566" y="502"/>
                  </a:cubicBezTo>
                  <a:cubicBezTo>
                    <a:pt x="706" y="532"/>
                    <a:pt x="786" y="652"/>
                    <a:pt x="926" y="682"/>
                  </a:cubicBezTo>
                  <a:cubicBezTo>
                    <a:pt x="1066" y="712"/>
                    <a:pt x="1206" y="712"/>
                    <a:pt x="1406" y="682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H="1">
              <a:off x="3184" y="2187"/>
              <a:ext cx="624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1512" y="2271"/>
              <a:ext cx="167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b="1">
                  <a:solidFill>
                    <a:schemeClr val="bg1"/>
                  </a:solidFill>
                  <a:latin typeface="Arial" charset="0"/>
                </a:rPr>
                <a:t>reabsorción ósea</a:t>
              </a:r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3743" y="2738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3743" y="2906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3747" y="2571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3808" y="2619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3816" y="2783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3808" y="2959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6" name="Text Box 47"/>
            <p:cNvSpPr txBox="1">
              <a:spLocks noChangeArrowheads="1"/>
            </p:cNvSpPr>
            <p:nvPr/>
          </p:nvSpPr>
          <p:spPr bwMode="auto">
            <a:xfrm>
              <a:off x="3312" y="3120"/>
              <a:ext cx="142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b="1">
                  <a:solidFill>
                    <a:schemeClr val="bg1"/>
                  </a:solidFill>
                  <a:latin typeface="Arial" charset="0"/>
                </a:rPr>
                <a:t>absorción intestinal</a:t>
              </a:r>
            </a:p>
          </p:txBody>
        </p:sp>
        <p:sp>
          <p:nvSpPr>
            <p:cNvPr id="67" name="Line 48"/>
            <p:cNvSpPr>
              <a:spLocks noChangeShapeType="1"/>
            </p:cNvSpPr>
            <p:nvPr/>
          </p:nvSpPr>
          <p:spPr bwMode="auto">
            <a:xfrm flipH="1">
              <a:off x="3952" y="2259"/>
              <a:ext cx="192" cy="2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8" name="Line 49"/>
            <p:cNvSpPr>
              <a:spLocks noChangeShapeType="1"/>
            </p:cNvSpPr>
            <p:nvPr/>
          </p:nvSpPr>
          <p:spPr bwMode="auto">
            <a:xfrm>
              <a:off x="2752" y="2475"/>
              <a:ext cx="0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9" name="Line 50"/>
            <p:cNvSpPr>
              <a:spLocks noChangeShapeType="1"/>
            </p:cNvSpPr>
            <p:nvPr/>
          </p:nvSpPr>
          <p:spPr bwMode="auto">
            <a:xfrm flipH="1">
              <a:off x="3040" y="2835"/>
              <a:ext cx="124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0" name="Text Box 51"/>
            <p:cNvSpPr txBox="1">
              <a:spLocks noChangeArrowheads="1"/>
            </p:cNvSpPr>
            <p:nvPr/>
          </p:nvSpPr>
          <p:spPr bwMode="auto">
            <a:xfrm>
              <a:off x="2208" y="2835"/>
              <a:ext cx="864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</a:t>
              </a:r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 Calcio</a:t>
              </a:r>
            </a:p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disponible</a:t>
              </a:r>
              <a:endParaRPr lang="es-ES" sz="20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1" name="Freeform 54"/>
          <p:cNvSpPr>
            <a:spLocks/>
          </p:cNvSpPr>
          <p:nvPr/>
        </p:nvSpPr>
        <p:spPr bwMode="auto">
          <a:xfrm>
            <a:off x="142875" y="2449513"/>
            <a:ext cx="2227263" cy="3298825"/>
          </a:xfrm>
          <a:custGeom>
            <a:avLst/>
            <a:gdLst>
              <a:gd name="T0" fmla="*/ 2147483647 w 2404"/>
              <a:gd name="T1" fmla="*/ 2147483647 h 4206"/>
              <a:gd name="T2" fmla="*/ 2147483647 w 2404"/>
              <a:gd name="T3" fmla="*/ 2147483647 h 4206"/>
              <a:gd name="T4" fmla="*/ 2147483647 w 2404"/>
              <a:gd name="T5" fmla="*/ 2147483647 h 4206"/>
              <a:gd name="T6" fmla="*/ 2147483647 w 2404"/>
              <a:gd name="T7" fmla="*/ 2147483647 h 4206"/>
              <a:gd name="T8" fmla="*/ 2147483647 w 2404"/>
              <a:gd name="T9" fmla="*/ 2147483647 h 4206"/>
              <a:gd name="T10" fmla="*/ 2147483647 w 2404"/>
              <a:gd name="T11" fmla="*/ 2147483647 h 4206"/>
              <a:gd name="T12" fmla="*/ 2147483647 w 2404"/>
              <a:gd name="T13" fmla="*/ 2147483647 h 4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4"/>
              <a:gd name="T22" fmla="*/ 0 h 4206"/>
              <a:gd name="T23" fmla="*/ 2404 w 2404"/>
              <a:gd name="T24" fmla="*/ 4206 h 4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4" h="4206">
                <a:moveTo>
                  <a:pt x="1761" y="4162"/>
                </a:moveTo>
                <a:cubicBezTo>
                  <a:pt x="1758" y="4164"/>
                  <a:pt x="2404" y="4206"/>
                  <a:pt x="2203" y="4175"/>
                </a:cubicBezTo>
                <a:cubicBezTo>
                  <a:pt x="2002" y="4144"/>
                  <a:pt x="907" y="4168"/>
                  <a:pt x="555" y="3975"/>
                </a:cubicBezTo>
                <a:cubicBezTo>
                  <a:pt x="203" y="3782"/>
                  <a:pt x="165" y="3507"/>
                  <a:pt x="90" y="3015"/>
                </a:cubicBezTo>
                <a:cubicBezTo>
                  <a:pt x="15" y="2523"/>
                  <a:pt x="0" y="1495"/>
                  <a:pt x="105" y="1020"/>
                </a:cubicBezTo>
                <a:cubicBezTo>
                  <a:pt x="210" y="545"/>
                  <a:pt x="367" y="330"/>
                  <a:pt x="720" y="165"/>
                </a:cubicBezTo>
                <a:cubicBezTo>
                  <a:pt x="1073" y="0"/>
                  <a:pt x="1908" y="58"/>
                  <a:pt x="2220" y="30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72" name="AutoShape 55"/>
          <p:cNvSpPr>
            <a:spLocks noChangeArrowheads="1"/>
          </p:cNvSpPr>
          <p:nvPr/>
        </p:nvSpPr>
        <p:spPr bwMode="auto">
          <a:xfrm rot="5400000">
            <a:off x="2027238" y="2314575"/>
            <a:ext cx="292100" cy="301625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grpSp>
        <p:nvGrpSpPr>
          <p:cNvPr id="7" name="401 Grupo"/>
          <p:cNvGrpSpPr>
            <a:grpSpLocks/>
          </p:cNvGrpSpPr>
          <p:nvPr/>
        </p:nvGrpSpPr>
        <p:grpSpPr bwMode="auto">
          <a:xfrm>
            <a:off x="3571875" y="2795588"/>
            <a:ext cx="558800" cy="571500"/>
            <a:chOff x="4962548" y="2333612"/>
            <a:chExt cx="558800" cy="571500"/>
          </a:xfrm>
        </p:grpSpPr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5521348" y="2333612"/>
              <a:ext cx="0" cy="571500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5" name="Text Box 59"/>
            <p:cNvSpPr txBox="1">
              <a:spLocks noChangeArrowheads="1"/>
            </p:cNvSpPr>
            <p:nvPr/>
          </p:nvSpPr>
          <p:spPr bwMode="auto">
            <a:xfrm>
              <a:off x="4962548" y="2366950"/>
              <a:ext cx="4667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b="1">
                  <a:solidFill>
                    <a:schemeClr val="bg1"/>
                  </a:solidFill>
                </a:rPr>
                <a:t>( - )</a:t>
              </a:r>
            </a:p>
          </p:txBody>
        </p:sp>
      </p:grpSp>
      <p:grpSp>
        <p:nvGrpSpPr>
          <p:cNvPr id="8" name="400 Grupo"/>
          <p:cNvGrpSpPr>
            <a:grpSpLocks/>
          </p:cNvGrpSpPr>
          <p:nvPr/>
        </p:nvGrpSpPr>
        <p:grpSpPr bwMode="auto">
          <a:xfrm>
            <a:off x="2962275" y="2033588"/>
            <a:ext cx="2362200" cy="609600"/>
            <a:chOff x="4352948" y="1571612"/>
            <a:chExt cx="2362200" cy="609600"/>
          </a:xfrm>
        </p:grpSpPr>
        <p:sp>
          <p:nvSpPr>
            <p:cNvPr id="77" name="Line 56"/>
            <p:cNvSpPr>
              <a:spLocks noChangeShapeType="1"/>
            </p:cNvSpPr>
            <p:nvPr/>
          </p:nvSpPr>
          <p:spPr bwMode="auto">
            <a:xfrm>
              <a:off x="4429148" y="2028812"/>
              <a:ext cx="457200" cy="0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>
              <a:off x="5038748" y="1876412"/>
              <a:ext cx="1676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800" b="1">
                  <a:solidFill>
                    <a:schemeClr val="bg1"/>
                  </a:solidFill>
                  <a:latin typeface="Arial" charset="0"/>
                </a:rPr>
                <a:t>CALCITONINA</a:t>
              </a:r>
            </a:p>
          </p:txBody>
        </p:sp>
        <p:sp>
          <p:nvSpPr>
            <p:cNvPr id="79" name="Rectangle 60"/>
            <p:cNvSpPr>
              <a:spLocks noChangeArrowheads="1"/>
            </p:cNvSpPr>
            <p:nvPr/>
          </p:nvSpPr>
          <p:spPr bwMode="auto">
            <a:xfrm>
              <a:off x="4352948" y="1571612"/>
              <a:ext cx="5651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(+)</a:t>
              </a:r>
            </a:p>
          </p:txBody>
        </p:sp>
      </p:grpSp>
      <p:grpSp>
        <p:nvGrpSpPr>
          <p:cNvPr id="9" name="Group 96"/>
          <p:cNvGrpSpPr/>
          <p:nvPr/>
        </p:nvGrpSpPr>
        <p:grpSpPr>
          <a:xfrm>
            <a:off x="5580112" y="1957776"/>
            <a:ext cx="2324792" cy="1687250"/>
            <a:chOff x="5580112" y="1957776"/>
            <a:chExt cx="2324792" cy="1687250"/>
          </a:xfrm>
        </p:grpSpPr>
        <p:sp>
          <p:nvSpPr>
            <p:cNvPr id="95" name="Freeform 94"/>
            <p:cNvSpPr/>
            <p:nvPr/>
          </p:nvSpPr>
          <p:spPr>
            <a:xfrm>
              <a:off x="5580112" y="2249092"/>
              <a:ext cx="2324792" cy="1395934"/>
            </a:xfrm>
            <a:custGeom>
              <a:avLst/>
              <a:gdLst>
                <a:gd name="connsiteX0" fmla="*/ 1233055 w 1283855"/>
                <a:gd name="connsiteY0" fmla="*/ 0 h 997528"/>
                <a:gd name="connsiteX1" fmla="*/ 1246909 w 1283855"/>
                <a:gd name="connsiteY1" fmla="*/ 484909 h 997528"/>
                <a:gd name="connsiteX2" fmla="*/ 1011382 w 1283855"/>
                <a:gd name="connsiteY2" fmla="*/ 803564 h 997528"/>
                <a:gd name="connsiteX3" fmla="*/ 0 w 1283855"/>
                <a:gd name="connsiteY3" fmla="*/ 997528 h 99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855" h="997528">
                  <a:moveTo>
                    <a:pt x="1233055" y="0"/>
                  </a:moveTo>
                  <a:cubicBezTo>
                    <a:pt x="1258455" y="175491"/>
                    <a:pt x="1283855" y="350982"/>
                    <a:pt x="1246909" y="484909"/>
                  </a:cubicBezTo>
                  <a:cubicBezTo>
                    <a:pt x="1209963" y="618836"/>
                    <a:pt x="1219200" y="718128"/>
                    <a:pt x="1011382" y="803564"/>
                  </a:cubicBezTo>
                  <a:cubicBezTo>
                    <a:pt x="803564" y="889001"/>
                    <a:pt x="401782" y="943264"/>
                    <a:pt x="0" y="997528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96" name="Oval 95"/>
            <p:cNvSpPr/>
            <p:nvPr/>
          </p:nvSpPr>
          <p:spPr>
            <a:xfrm>
              <a:off x="6352108" y="1957776"/>
              <a:ext cx="1526379" cy="38771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</p:grpSp>
      <p:sp>
        <p:nvSpPr>
          <p:cNvPr id="86" name="Oval 85"/>
          <p:cNvSpPr/>
          <p:nvPr/>
        </p:nvSpPr>
        <p:spPr>
          <a:xfrm>
            <a:off x="6588224" y="1412776"/>
            <a:ext cx="1080120" cy="576064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18" name="Group 88"/>
          <p:cNvGrpSpPr/>
          <p:nvPr/>
        </p:nvGrpSpPr>
        <p:grpSpPr>
          <a:xfrm>
            <a:off x="-23090" y="1988126"/>
            <a:ext cx="6433266" cy="2119745"/>
            <a:chOff x="-23090" y="1988126"/>
            <a:chExt cx="6433266" cy="2119745"/>
          </a:xfrm>
        </p:grpSpPr>
        <p:sp>
          <p:nvSpPr>
            <p:cNvPr id="83" name="Freeform 82"/>
            <p:cNvSpPr/>
            <p:nvPr/>
          </p:nvSpPr>
          <p:spPr>
            <a:xfrm>
              <a:off x="-23090" y="1988126"/>
              <a:ext cx="6433266" cy="2119745"/>
            </a:xfrm>
            <a:custGeom>
              <a:avLst/>
              <a:gdLst>
                <a:gd name="connsiteX0" fmla="*/ 397164 w 6363855"/>
                <a:gd name="connsiteY0" fmla="*/ 159327 h 3006436"/>
                <a:gd name="connsiteX1" fmla="*/ 2364509 w 6363855"/>
                <a:gd name="connsiteY1" fmla="*/ 145472 h 3006436"/>
                <a:gd name="connsiteX2" fmla="*/ 4096327 w 6363855"/>
                <a:gd name="connsiteY2" fmla="*/ 173181 h 3006436"/>
                <a:gd name="connsiteX3" fmla="*/ 5897418 w 6363855"/>
                <a:gd name="connsiteY3" fmla="*/ 187036 h 3006436"/>
                <a:gd name="connsiteX4" fmla="*/ 6313055 w 6363855"/>
                <a:gd name="connsiteY4" fmla="*/ 1295399 h 3006436"/>
                <a:gd name="connsiteX5" fmla="*/ 6202218 w 6363855"/>
                <a:gd name="connsiteY5" fmla="*/ 2043545 h 3006436"/>
                <a:gd name="connsiteX6" fmla="*/ 6119091 w 6363855"/>
                <a:gd name="connsiteY6" fmla="*/ 2902527 h 3006436"/>
                <a:gd name="connsiteX7" fmla="*/ 5093855 w 6363855"/>
                <a:gd name="connsiteY7" fmla="*/ 2666999 h 3006436"/>
                <a:gd name="connsiteX8" fmla="*/ 4789055 w 6363855"/>
                <a:gd name="connsiteY8" fmla="*/ 1974272 h 3006436"/>
                <a:gd name="connsiteX9" fmla="*/ 3556000 w 6363855"/>
                <a:gd name="connsiteY9" fmla="*/ 1918854 h 3006436"/>
                <a:gd name="connsiteX10" fmla="*/ 1616364 w 6363855"/>
                <a:gd name="connsiteY10" fmla="*/ 1918854 h 3006436"/>
                <a:gd name="connsiteX11" fmla="*/ 203200 w 6363855"/>
                <a:gd name="connsiteY11" fmla="*/ 713508 h 3006436"/>
                <a:gd name="connsiteX12" fmla="*/ 397164 w 6363855"/>
                <a:gd name="connsiteY12" fmla="*/ 159327 h 3006436"/>
                <a:gd name="connsiteX0" fmla="*/ 397164 w 6363855"/>
                <a:gd name="connsiteY0" fmla="*/ 159327 h 2914073"/>
                <a:gd name="connsiteX1" fmla="*/ 2364509 w 6363855"/>
                <a:gd name="connsiteY1" fmla="*/ 145472 h 2914073"/>
                <a:gd name="connsiteX2" fmla="*/ 4096327 w 6363855"/>
                <a:gd name="connsiteY2" fmla="*/ 173181 h 2914073"/>
                <a:gd name="connsiteX3" fmla="*/ 5897418 w 6363855"/>
                <a:gd name="connsiteY3" fmla="*/ 187036 h 2914073"/>
                <a:gd name="connsiteX4" fmla="*/ 6313055 w 6363855"/>
                <a:gd name="connsiteY4" fmla="*/ 1295399 h 2914073"/>
                <a:gd name="connsiteX5" fmla="*/ 6202218 w 6363855"/>
                <a:gd name="connsiteY5" fmla="*/ 2043545 h 2914073"/>
                <a:gd name="connsiteX6" fmla="*/ 6119091 w 6363855"/>
                <a:gd name="connsiteY6" fmla="*/ 2902527 h 2914073"/>
                <a:gd name="connsiteX7" fmla="*/ 4789055 w 6363855"/>
                <a:gd name="connsiteY7" fmla="*/ 1974272 h 2914073"/>
                <a:gd name="connsiteX8" fmla="*/ 3556000 w 6363855"/>
                <a:gd name="connsiteY8" fmla="*/ 1918854 h 2914073"/>
                <a:gd name="connsiteX9" fmla="*/ 1616364 w 6363855"/>
                <a:gd name="connsiteY9" fmla="*/ 1918854 h 2914073"/>
                <a:gd name="connsiteX10" fmla="*/ 203200 w 6363855"/>
                <a:gd name="connsiteY10" fmla="*/ 713508 h 2914073"/>
                <a:gd name="connsiteX11" fmla="*/ 397164 w 6363855"/>
                <a:gd name="connsiteY11" fmla="*/ 159327 h 2914073"/>
                <a:gd name="connsiteX0" fmla="*/ 397164 w 6456218"/>
                <a:gd name="connsiteY0" fmla="*/ 159327 h 2156690"/>
                <a:gd name="connsiteX1" fmla="*/ 2364509 w 6456218"/>
                <a:gd name="connsiteY1" fmla="*/ 145472 h 2156690"/>
                <a:gd name="connsiteX2" fmla="*/ 4096327 w 6456218"/>
                <a:gd name="connsiteY2" fmla="*/ 173181 h 2156690"/>
                <a:gd name="connsiteX3" fmla="*/ 5897418 w 6456218"/>
                <a:gd name="connsiteY3" fmla="*/ 187036 h 2156690"/>
                <a:gd name="connsiteX4" fmla="*/ 6313055 w 6456218"/>
                <a:gd name="connsiteY4" fmla="*/ 1295399 h 2156690"/>
                <a:gd name="connsiteX5" fmla="*/ 6202218 w 6456218"/>
                <a:gd name="connsiteY5" fmla="*/ 2043545 h 2156690"/>
                <a:gd name="connsiteX6" fmla="*/ 4789055 w 6456218"/>
                <a:gd name="connsiteY6" fmla="*/ 1974272 h 2156690"/>
                <a:gd name="connsiteX7" fmla="*/ 3556000 w 6456218"/>
                <a:gd name="connsiteY7" fmla="*/ 1918854 h 2156690"/>
                <a:gd name="connsiteX8" fmla="*/ 1616364 w 6456218"/>
                <a:gd name="connsiteY8" fmla="*/ 1918854 h 2156690"/>
                <a:gd name="connsiteX9" fmla="*/ 203200 w 6456218"/>
                <a:gd name="connsiteY9" fmla="*/ 713508 h 2156690"/>
                <a:gd name="connsiteX10" fmla="*/ 397164 w 6456218"/>
                <a:gd name="connsiteY10" fmla="*/ 159327 h 2156690"/>
                <a:gd name="connsiteX0" fmla="*/ 397164 w 6433266"/>
                <a:gd name="connsiteY0" fmla="*/ 159327 h 2119745"/>
                <a:gd name="connsiteX1" fmla="*/ 2364509 w 6433266"/>
                <a:gd name="connsiteY1" fmla="*/ 145472 h 2119745"/>
                <a:gd name="connsiteX2" fmla="*/ 4096327 w 6433266"/>
                <a:gd name="connsiteY2" fmla="*/ 173181 h 2119745"/>
                <a:gd name="connsiteX3" fmla="*/ 5897418 w 6433266"/>
                <a:gd name="connsiteY3" fmla="*/ 187036 h 2119745"/>
                <a:gd name="connsiteX4" fmla="*/ 6313055 w 6433266"/>
                <a:gd name="connsiteY4" fmla="*/ 1295399 h 2119745"/>
                <a:gd name="connsiteX5" fmla="*/ 6179266 w 6433266"/>
                <a:gd name="connsiteY5" fmla="*/ 1944929 h 2119745"/>
                <a:gd name="connsiteX6" fmla="*/ 4789055 w 6433266"/>
                <a:gd name="connsiteY6" fmla="*/ 1974272 h 2119745"/>
                <a:gd name="connsiteX7" fmla="*/ 3556000 w 6433266"/>
                <a:gd name="connsiteY7" fmla="*/ 1918854 h 2119745"/>
                <a:gd name="connsiteX8" fmla="*/ 1616364 w 6433266"/>
                <a:gd name="connsiteY8" fmla="*/ 1918854 h 2119745"/>
                <a:gd name="connsiteX9" fmla="*/ 203200 w 6433266"/>
                <a:gd name="connsiteY9" fmla="*/ 713508 h 2119745"/>
                <a:gd name="connsiteX10" fmla="*/ 397164 w 6433266"/>
                <a:gd name="connsiteY10" fmla="*/ 159327 h 21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3266" h="2119745">
                  <a:moveTo>
                    <a:pt x="397164" y="159327"/>
                  </a:moveTo>
                  <a:cubicBezTo>
                    <a:pt x="757382" y="64654"/>
                    <a:pt x="1747982" y="143163"/>
                    <a:pt x="2364509" y="145472"/>
                  </a:cubicBezTo>
                  <a:cubicBezTo>
                    <a:pt x="2981036" y="147781"/>
                    <a:pt x="4096327" y="173181"/>
                    <a:pt x="4096327" y="173181"/>
                  </a:cubicBezTo>
                  <a:cubicBezTo>
                    <a:pt x="4685145" y="180108"/>
                    <a:pt x="5527963" y="0"/>
                    <a:pt x="5897418" y="187036"/>
                  </a:cubicBezTo>
                  <a:cubicBezTo>
                    <a:pt x="6266873" y="374072"/>
                    <a:pt x="6266080" y="1002417"/>
                    <a:pt x="6313055" y="1295399"/>
                  </a:cubicBezTo>
                  <a:cubicBezTo>
                    <a:pt x="6360030" y="1588381"/>
                    <a:pt x="6433266" y="1831784"/>
                    <a:pt x="6179266" y="1944929"/>
                  </a:cubicBezTo>
                  <a:cubicBezTo>
                    <a:pt x="5925266" y="2058074"/>
                    <a:pt x="5226266" y="1978618"/>
                    <a:pt x="4789055" y="1974272"/>
                  </a:cubicBezTo>
                  <a:cubicBezTo>
                    <a:pt x="4351844" y="1969926"/>
                    <a:pt x="4084782" y="1928090"/>
                    <a:pt x="3556000" y="1918854"/>
                  </a:cubicBezTo>
                  <a:cubicBezTo>
                    <a:pt x="3027218" y="1909618"/>
                    <a:pt x="2175164" y="2119745"/>
                    <a:pt x="1616364" y="1918854"/>
                  </a:cubicBezTo>
                  <a:cubicBezTo>
                    <a:pt x="1057564" y="1717963"/>
                    <a:pt x="406400" y="1004453"/>
                    <a:pt x="203200" y="713508"/>
                  </a:cubicBezTo>
                  <a:cubicBezTo>
                    <a:pt x="0" y="422563"/>
                    <a:pt x="36946" y="254000"/>
                    <a:pt x="397164" y="159327"/>
                  </a:cubicBezTo>
                  <a:close/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83968" y="2636912"/>
              <a:ext cx="18002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/>
                <a:t>minutos</a:t>
              </a:r>
            </a:p>
          </p:txBody>
        </p:sp>
      </p:grpSp>
      <p:grpSp>
        <p:nvGrpSpPr>
          <p:cNvPr id="19" name="Group 87"/>
          <p:cNvGrpSpPr/>
          <p:nvPr/>
        </p:nvGrpSpPr>
        <p:grpSpPr>
          <a:xfrm>
            <a:off x="591128" y="3948546"/>
            <a:ext cx="5795818" cy="2177472"/>
            <a:chOff x="591128" y="3948546"/>
            <a:chExt cx="5795818" cy="2177472"/>
          </a:xfrm>
        </p:grpSpPr>
        <p:sp>
          <p:nvSpPr>
            <p:cNvPr id="87" name="Freeform 86"/>
            <p:cNvSpPr/>
            <p:nvPr/>
          </p:nvSpPr>
          <p:spPr>
            <a:xfrm>
              <a:off x="591128" y="3948546"/>
              <a:ext cx="5795818" cy="2177472"/>
            </a:xfrm>
            <a:custGeom>
              <a:avLst/>
              <a:gdLst>
                <a:gd name="connsiteX0" fmla="*/ 5684981 w 5795818"/>
                <a:gd name="connsiteY0" fmla="*/ 166254 h 2177472"/>
                <a:gd name="connsiteX1" fmla="*/ 5019963 w 5795818"/>
                <a:gd name="connsiteY1" fmla="*/ 41563 h 2177472"/>
                <a:gd name="connsiteX2" fmla="*/ 3634508 w 5795818"/>
                <a:gd name="connsiteY2" fmla="*/ 41563 h 2177472"/>
                <a:gd name="connsiteX3" fmla="*/ 2969490 w 5795818"/>
                <a:gd name="connsiteY3" fmla="*/ 13854 h 2177472"/>
                <a:gd name="connsiteX4" fmla="*/ 780472 w 5795818"/>
                <a:gd name="connsiteY4" fmla="*/ 124690 h 2177472"/>
                <a:gd name="connsiteX5" fmla="*/ 87745 w 5795818"/>
                <a:gd name="connsiteY5" fmla="*/ 498763 h 2177472"/>
                <a:gd name="connsiteX6" fmla="*/ 253999 w 5795818"/>
                <a:gd name="connsiteY6" fmla="*/ 1565563 h 2177472"/>
                <a:gd name="connsiteX7" fmla="*/ 1265381 w 5795818"/>
                <a:gd name="connsiteY7" fmla="*/ 2078181 h 2177472"/>
                <a:gd name="connsiteX8" fmla="*/ 3343563 w 5795818"/>
                <a:gd name="connsiteY8" fmla="*/ 2161309 h 2177472"/>
                <a:gd name="connsiteX9" fmla="*/ 5019963 w 5795818"/>
                <a:gd name="connsiteY9" fmla="*/ 2161309 h 2177472"/>
                <a:gd name="connsiteX10" fmla="*/ 5671127 w 5795818"/>
                <a:gd name="connsiteY10" fmla="*/ 2078181 h 2177472"/>
                <a:gd name="connsiteX11" fmla="*/ 5768108 w 5795818"/>
                <a:gd name="connsiteY11" fmla="*/ 1828799 h 2177472"/>
                <a:gd name="connsiteX12" fmla="*/ 5684981 w 5795818"/>
                <a:gd name="connsiteY12" fmla="*/ 1025236 h 2177472"/>
                <a:gd name="connsiteX13" fmla="*/ 5684981 w 5795818"/>
                <a:gd name="connsiteY13" fmla="*/ 166254 h 217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5818" h="2177472">
                  <a:moveTo>
                    <a:pt x="5684981" y="166254"/>
                  </a:moveTo>
                  <a:cubicBezTo>
                    <a:pt x="5574145" y="2309"/>
                    <a:pt x="5361708" y="62345"/>
                    <a:pt x="5019963" y="41563"/>
                  </a:cubicBezTo>
                  <a:cubicBezTo>
                    <a:pt x="4678218" y="20781"/>
                    <a:pt x="3976253" y="46181"/>
                    <a:pt x="3634508" y="41563"/>
                  </a:cubicBezTo>
                  <a:cubicBezTo>
                    <a:pt x="3292763" y="36945"/>
                    <a:pt x="3445163" y="0"/>
                    <a:pt x="2969490" y="13854"/>
                  </a:cubicBezTo>
                  <a:cubicBezTo>
                    <a:pt x="2493817" y="27709"/>
                    <a:pt x="1260763" y="43872"/>
                    <a:pt x="780472" y="124690"/>
                  </a:cubicBezTo>
                  <a:cubicBezTo>
                    <a:pt x="300181" y="205508"/>
                    <a:pt x="175491" y="258618"/>
                    <a:pt x="87745" y="498763"/>
                  </a:cubicBezTo>
                  <a:cubicBezTo>
                    <a:pt x="0" y="738909"/>
                    <a:pt x="57726" y="1302327"/>
                    <a:pt x="253999" y="1565563"/>
                  </a:cubicBezTo>
                  <a:cubicBezTo>
                    <a:pt x="450272" y="1828799"/>
                    <a:pt x="750454" y="1978890"/>
                    <a:pt x="1265381" y="2078181"/>
                  </a:cubicBezTo>
                  <a:cubicBezTo>
                    <a:pt x="1780308" y="2177472"/>
                    <a:pt x="2717799" y="2147454"/>
                    <a:pt x="3343563" y="2161309"/>
                  </a:cubicBezTo>
                  <a:cubicBezTo>
                    <a:pt x="3969327" y="2175164"/>
                    <a:pt x="4632036" y="2175164"/>
                    <a:pt x="5019963" y="2161309"/>
                  </a:cubicBezTo>
                  <a:cubicBezTo>
                    <a:pt x="5407890" y="2147454"/>
                    <a:pt x="5546436" y="2133599"/>
                    <a:pt x="5671127" y="2078181"/>
                  </a:cubicBezTo>
                  <a:cubicBezTo>
                    <a:pt x="5795818" y="2022763"/>
                    <a:pt x="5765799" y="2004290"/>
                    <a:pt x="5768108" y="1828799"/>
                  </a:cubicBezTo>
                  <a:cubicBezTo>
                    <a:pt x="5770417" y="1653308"/>
                    <a:pt x="5694217" y="1302327"/>
                    <a:pt x="5684981" y="1025236"/>
                  </a:cubicBezTo>
                  <a:cubicBezTo>
                    <a:pt x="5675745" y="748145"/>
                    <a:pt x="5795817" y="330199"/>
                    <a:pt x="5684981" y="166254"/>
                  </a:cubicBezTo>
                  <a:close/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99592" y="4941168"/>
              <a:ext cx="18002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/>
                <a:t>24-72 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0" y="1988840"/>
            <a:ext cx="6372200" cy="4176464"/>
          </a:xfrm>
          <a:prstGeom prst="rect">
            <a:avLst/>
          </a:prstGeom>
          <a:solidFill>
            <a:srgbClr val="140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2627784" y="188640"/>
            <a:ext cx="285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Carencias minerales</a:t>
            </a:r>
            <a:endParaRPr lang="es-A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96136" y="1011292"/>
            <a:ext cx="240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Macrominerales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48040" y="1900928"/>
            <a:ext cx="126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Fósforo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69966" y="1506161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Calcio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80109" y="2340051"/>
            <a:ext cx="152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Magnesio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20074" y="2825840"/>
            <a:ext cx="9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Sodio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82956" y="3284984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Potasio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66689" y="3760755"/>
            <a:ext cx="9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Cloro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611393" y="4293096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Azufre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971525" y="1484784"/>
            <a:ext cx="540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200" b="1" dirty="0"/>
              <a:t>Regulación hormonal propia</a:t>
            </a:r>
            <a:endParaRPr lang="es-ES_tradnl" sz="3200" b="1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65388" y="2371725"/>
            <a:ext cx="328612" cy="1447800"/>
            <a:chOff x="2072" y="927"/>
            <a:chExt cx="207" cy="720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072" y="927"/>
              <a:ext cx="0" cy="72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2072" y="999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2072" y="114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072" y="1287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072" y="1431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2072" y="156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2138" y="1503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138" y="1371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132" y="951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2135" y="1089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132" y="1227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87875" y="2865438"/>
            <a:ext cx="1879600" cy="1920875"/>
            <a:chOff x="3568" y="1292"/>
            <a:chExt cx="1184" cy="1210"/>
          </a:xfrm>
        </p:grpSpPr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3790" y="1292"/>
              <a:ext cx="747" cy="1210"/>
            </a:xfrm>
            <a:custGeom>
              <a:avLst/>
              <a:gdLst>
                <a:gd name="T0" fmla="*/ 0 w 1867"/>
                <a:gd name="T1" fmla="*/ 0 h 3023"/>
                <a:gd name="T2" fmla="*/ 0 w 1867"/>
                <a:gd name="T3" fmla="*/ 0 h 3023"/>
                <a:gd name="T4" fmla="*/ 0 w 1867"/>
                <a:gd name="T5" fmla="*/ 0 h 3023"/>
                <a:gd name="T6" fmla="*/ 0 w 1867"/>
                <a:gd name="T7" fmla="*/ 0 h 3023"/>
                <a:gd name="T8" fmla="*/ 0 w 1867"/>
                <a:gd name="T9" fmla="*/ 0 h 3023"/>
                <a:gd name="T10" fmla="*/ 0 w 1867"/>
                <a:gd name="T11" fmla="*/ 0 h 3023"/>
                <a:gd name="T12" fmla="*/ 0 w 1867"/>
                <a:gd name="T13" fmla="*/ 0 h 3023"/>
                <a:gd name="T14" fmla="*/ 0 w 1867"/>
                <a:gd name="T15" fmla="*/ 0 h 3023"/>
                <a:gd name="T16" fmla="*/ 0 w 1867"/>
                <a:gd name="T17" fmla="*/ 0 h 3023"/>
                <a:gd name="T18" fmla="*/ 0 w 1867"/>
                <a:gd name="T19" fmla="*/ 0 h 3023"/>
                <a:gd name="T20" fmla="*/ 0 w 1867"/>
                <a:gd name="T21" fmla="*/ 0 h 3023"/>
                <a:gd name="T22" fmla="*/ 0 w 1867"/>
                <a:gd name="T23" fmla="*/ 0 h 3023"/>
                <a:gd name="T24" fmla="*/ 0 w 1867"/>
                <a:gd name="T25" fmla="*/ 0 h 30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67"/>
                <a:gd name="T40" fmla="*/ 0 h 3023"/>
                <a:gd name="T41" fmla="*/ 1867 w 1867"/>
                <a:gd name="T42" fmla="*/ 3023 h 30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67" h="3023">
                  <a:moveTo>
                    <a:pt x="1555" y="1389"/>
                  </a:moveTo>
                  <a:cubicBezTo>
                    <a:pt x="1567" y="1237"/>
                    <a:pt x="1625" y="1231"/>
                    <a:pt x="1675" y="1089"/>
                  </a:cubicBezTo>
                  <a:cubicBezTo>
                    <a:pt x="1725" y="947"/>
                    <a:pt x="1866" y="703"/>
                    <a:pt x="1855" y="534"/>
                  </a:cubicBezTo>
                  <a:cubicBezTo>
                    <a:pt x="1844" y="365"/>
                    <a:pt x="1747" y="152"/>
                    <a:pt x="1606" y="76"/>
                  </a:cubicBezTo>
                  <a:cubicBezTo>
                    <a:pt x="1465" y="0"/>
                    <a:pt x="1206" y="16"/>
                    <a:pt x="1006" y="76"/>
                  </a:cubicBezTo>
                  <a:cubicBezTo>
                    <a:pt x="806" y="136"/>
                    <a:pt x="567" y="262"/>
                    <a:pt x="406" y="436"/>
                  </a:cubicBezTo>
                  <a:cubicBezTo>
                    <a:pt x="245" y="610"/>
                    <a:pt x="80" y="819"/>
                    <a:pt x="40" y="1119"/>
                  </a:cubicBezTo>
                  <a:cubicBezTo>
                    <a:pt x="0" y="1419"/>
                    <a:pt x="54" y="1961"/>
                    <a:pt x="166" y="2236"/>
                  </a:cubicBezTo>
                  <a:cubicBezTo>
                    <a:pt x="278" y="2511"/>
                    <a:pt x="475" y="2649"/>
                    <a:pt x="715" y="2769"/>
                  </a:cubicBezTo>
                  <a:cubicBezTo>
                    <a:pt x="955" y="2889"/>
                    <a:pt x="1416" y="3023"/>
                    <a:pt x="1606" y="2956"/>
                  </a:cubicBezTo>
                  <a:cubicBezTo>
                    <a:pt x="1796" y="2889"/>
                    <a:pt x="1843" y="2543"/>
                    <a:pt x="1855" y="2364"/>
                  </a:cubicBezTo>
                  <a:cubicBezTo>
                    <a:pt x="1867" y="2185"/>
                    <a:pt x="1725" y="2047"/>
                    <a:pt x="1675" y="1884"/>
                  </a:cubicBezTo>
                  <a:cubicBezTo>
                    <a:pt x="1625" y="1721"/>
                    <a:pt x="1580" y="1492"/>
                    <a:pt x="1555" y="1389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3568" y="1827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3916" y="1539"/>
              <a:ext cx="65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25 (OH)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s-E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4144" y="1727"/>
              <a:ext cx="0" cy="36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3848" y="2115"/>
              <a:ext cx="90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1-25 (OH)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019300" y="3248025"/>
            <a:ext cx="2403475" cy="557213"/>
            <a:chOff x="1950" y="1533"/>
            <a:chExt cx="1514" cy="351"/>
          </a:xfrm>
        </p:grpSpPr>
        <p:sp>
          <p:nvSpPr>
            <p:cNvPr id="51" name="AutoShape 31"/>
            <p:cNvSpPr>
              <a:spLocks noChangeArrowheads="1"/>
            </p:cNvSpPr>
            <p:nvPr/>
          </p:nvSpPr>
          <p:spPr bwMode="auto">
            <a:xfrm rot="5400000" flipH="1">
              <a:off x="1951" y="1697"/>
              <a:ext cx="186" cy="1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2600" y="1836"/>
              <a:ext cx="33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3" name="Text Box 33"/>
            <p:cNvSpPr txBox="1">
              <a:spLocks noChangeArrowheads="1"/>
            </p:cNvSpPr>
            <p:nvPr/>
          </p:nvSpPr>
          <p:spPr bwMode="auto">
            <a:xfrm>
              <a:off x="3080" y="169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PTH</a:t>
              </a:r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2524" y="1533"/>
              <a:ext cx="3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(+)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181100" y="3829050"/>
            <a:ext cx="5267325" cy="2243138"/>
            <a:chOff x="1422" y="1899"/>
            <a:chExt cx="3318" cy="1413"/>
          </a:xfrm>
        </p:grpSpPr>
        <p:sp>
          <p:nvSpPr>
            <p:cNvPr id="56" name="Line 37"/>
            <p:cNvSpPr>
              <a:spLocks noChangeShapeType="1"/>
            </p:cNvSpPr>
            <p:nvPr/>
          </p:nvSpPr>
          <p:spPr bwMode="auto">
            <a:xfrm flipH="1">
              <a:off x="3184" y="1899"/>
              <a:ext cx="96" cy="2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422" y="1968"/>
              <a:ext cx="1894" cy="864"/>
            </a:xfrm>
            <a:custGeom>
              <a:avLst/>
              <a:gdLst>
                <a:gd name="T0" fmla="*/ 1 w 3451"/>
                <a:gd name="T1" fmla="*/ 0 h 1822"/>
                <a:gd name="T2" fmla="*/ 2 w 3451"/>
                <a:gd name="T3" fmla="*/ 0 h 1822"/>
                <a:gd name="T4" fmla="*/ 2 w 3451"/>
                <a:gd name="T5" fmla="*/ 0 h 1822"/>
                <a:gd name="T6" fmla="*/ 2 w 3451"/>
                <a:gd name="T7" fmla="*/ 0 h 1822"/>
                <a:gd name="T8" fmla="*/ 2 w 3451"/>
                <a:gd name="T9" fmla="*/ 0 h 1822"/>
                <a:gd name="T10" fmla="*/ 2 w 3451"/>
                <a:gd name="T11" fmla="*/ 0 h 1822"/>
                <a:gd name="T12" fmla="*/ 3 w 3451"/>
                <a:gd name="T13" fmla="*/ 0 h 1822"/>
                <a:gd name="T14" fmla="*/ 3 w 3451"/>
                <a:gd name="T15" fmla="*/ 0 h 1822"/>
                <a:gd name="T16" fmla="*/ 2 w 3451"/>
                <a:gd name="T17" fmla="*/ 0 h 1822"/>
                <a:gd name="T18" fmla="*/ 2 w 3451"/>
                <a:gd name="T19" fmla="*/ 0 h 1822"/>
                <a:gd name="T20" fmla="*/ 1 w 3451"/>
                <a:gd name="T21" fmla="*/ 0 h 1822"/>
                <a:gd name="T22" fmla="*/ 1 w 3451"/>
                <a:gd name="T23" fmla="*/ 0 h 1822"/>
                <a:gd name="T24" fmla="*/ 1 w 3451"/>
                <a:gd name="T25" fmla="*/ 0 h 1822"/>
                <a:gd name="T26" fmla="*/ 1 w 3451"/>
                <a:gd name="T27" fmla="*/ 0 h 1822"/>
                <a:gd name="T28" fmla="*/ 1 w 3451"/>
                <a:gd name="T29" fmla="*/ 0 h 1822"/>
                <a:gd name="T30" fmla="*/ 1 w 3451"/>
                <a:gd name="T31" fmla="*/ 0 h 1822"/>
                <a:gd name="T32" fmla="*/ 1 w 3451"/>
                <a:gd name="T33" fmla="*/ 0 h 1822"/>
                <a:gd name="T34" fmla="*/ 1 w 3451"/>
                <a:gd name="T35" fmla="*/ 0 h 1822"/>
                <a:gd name="T36" fmla="*/ 1 w 3451"/>
                <a:gd name="T37" fmla="*/ 0 h 18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1"/>
                <a:gd name="T58" fmla="*/ 0 h 1822"/>
                <a:gd name="T59" fmla="*/ 3451 w 3451"/>
                <a:gd name="T60" fmla="*/ 1822 h 18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1" h="1822">
                  <a:moveTo>
                    <a:pt x="1406" y="682"/>
                  </a:moveTo>
                  <a:cubicBezTo>
                    <a:pt x="1606" y="652"/>
                    <a:pt x="1986" y="562"/>
                    <a:pt x="2126" y="502"/>
                  </a:cubicBezTo>
                  <a:cubicBezTo>
                    <a:pt x="2266" y="442"/>
                    <a:pt x="2152" y="401"/>
                    <a:pt x="2246" y="322"/>
                  </a:cubicBezTo>
                  <a:cubicBezTo>
                    <a:pt x="2340" y="243"/>
                    <a:pt x="2570" y="60"/>
                    <a:pt x="2690" y="30"/>
                  </a:cubicBezTo>
                  <a:cubicBezTo>
                    <a:pt x="2810" y="0"/>
                    <a:pt x="2931" y="50"/>
                    <a:pt x="2966" y="142"/>
                  </a:cubicBezTo>
                  <a:cubicBezTo>
                    <a:pt x="3001" y="234"/>
                    <a:pt x="2831" y="474"/>
                    <a:pt x="2900" y="585"/>
                  </a:cubicBezTo>
                  <a:cubicBezTo>
                    <a:pt x="2969" y="696"/>
                    <a:pt x="3309" y="704"/>
                    <a:pt x="3380" y="810"/>
                  </a:cubicBezTo>
                  <a:cubicBezTo>
                    <a:pt x="3451" y="916"/>
                    <a:pt x="3435" y="1153"/>
                    <a:pt x="3326" y="1222"/>
                  </a:cubicBezTo>
                  <a:cubicBezTo>
                    <a:pt x="3217" y="1291"/>
                    <a:pt x="2887" y="1253"/>
                    <a:pt x="2726" y="1222"/>
                  </a:cubicBezTo>
                  <a:cubicBezTo>
                    <a:pt x="2565" y="1191"/>
                    <a:pt x="2600" y="1035"/>
                    <a:pt x="2360" y="1035"/>
                  </a:cubicBezTo>
                  <a:cubicBezTo>
                    <a:pt x="2120" y="1035"/>
                    <a:pt x="1545" y="1101"/>
                    <a:pt x="1286" y="1222"/>
                  </a:cubicBezTo>
                  <a:cubicBezTo>
                    <a:pt x="1027" y="1343"/>
                    <a:pt x="966" y="1702"/>
                    <a:pt x="806" y="1762"/>
                  </a:cubicBezTo>
                  <a:cubicBezTo>
                    <a:pt x="646" y="1822"/>
                    <a:pt x="407" y="1678"/>
                    <a:pt x="326" y="1582"/>
                  </a:cubicBezTo>
                  <a:cubicBezTo>
                    <a:pt x="245" y="1486"/>
                    <a:pt x="366" y="1279"/>
                    <a:pt x="320" y="1185"/>
                  </a:cubicBezTo>
                  <a:cubicBezTo>
                    <a:pt x="274" y="1091"/>
                    <a:pt x="89" y="1134"/>
                    <a:pt x="50" y="1020"/>
                  </a:cubicBezTo>
                  <a:cubicBezTo>
                    <a:pt x="11" y="906"/>
                    <a:pt x="0" y="588"/>
                    <a:pt x="86" y="502"/>
                  </a:cubicBezTo>
                  <a:cubicBezTo>
                    <a:pt x="172" y="416"/>
                    <a:pt x="426" y="472"/>
                    <a:pt x="566" y="502"/>
                  </a:cubicBezTo>
                  <a:cubicBezTo>
                    <a:pt x="706" y="532"/>
                    <a:pt x="786" y="652"/>
                    <a:pt x="926" y="682"/>
                  </a:cubicBezTo>
                  <a:cubicBezTo>
                    <a:pt x="1066" y="712"/>
                    <a:pt x="1206" y="712"/>
                    <a:pt x="1406" y="682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H="1">
              <a:off x="3184" y="2187"/>
              <a:ext cx="624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1512" y="2271"/>
              <a:ext cx="167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b="1">
                  <a:solidFill>
                    <a:schemeClr val="bg1"/>
                  </a:solidFill>
                  <a:latin typeface="Arial" charset="0"/>
                </a:rPr>
                <a:t>reabsorción ósea</a:t>
              </a:r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3743" y="2738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3743" y="2906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3747" y="2571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3808" y="2619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3816" y="2783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3808" y="2959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6" name="Text Box 47"/>
            <p:cNvSpPr txBox="1">
              <a:spLocks noChangeArrowheads="1"/>
            </p:cNvSpPr>
            <p:nvPr/>
          </p:nvSpPr>
          <p:spPr bwMode="auto">
            <a:xfrm>
              <a:off x="3312" y="3120"/>
              <a:ext cx="142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b="1">
                  <a:solidFill>
                    <a:schemeClr val="bg1"/>
                  </a:solidFill>
                  <a:latin typeface="Arial" charset="0"/>
                </a:rPr>
                <a:t>absorción intestinal</a:t>
              </a:r>
            </a:p>
          </p:txBody>
        </p:sp>
        <p:sp>
          <p:nvSpPr>
            <p:cNvPr id="67" name="Line 48"/>
            <p:cNvSpPr>
              <a:spLocks noChangeShapeType="1"/>
            </p:cNvSpPr>
            <p:nvPr/>
          </p:nvSpPr>
          <p:spPr bwMode="auto">
            <a:xfrm flipH="1">
              <a:off x="3952" y="2259"/>
              <a:ext cx="192" cy="2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8" name="Line 49"/>
            <p:cNvSpPr>
              <a:spLocks noChangeShapeType="1"/>
            </p:cNvSpPr>
            <p:nvPr/>
          </p:nvSpPr>
          <p:spPr bwMode="auto">
            <a:xfrm>
              <a:off x="2752" y="2475"/>
              <a:ext cx="0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9" name="Line 50"/>
            <p:cNvSpPr>
              <a:spLocks noChangeShapeType="1"/>
            </p:cNvSpPr>
            <p:nvPr/>
          </p:nvSpPr>
          <p:spPr bwMode="auto">
            <a:xfrm flipH="1">
              <a:off x="3040" y="2835"/>
              <a:ext cx="124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0" name="Text Box 51"/>
            <p:cNvSpPr txBox="1">
              <a:spLocks noChangeArrowheads="1"/>
            </p:cNvSpPr>
            <p:nvPr/>
          </p:nvSpPr>
          <p:spPr bwMode="auto">
            <a:xfrm>
              <a:off x="2208" y="2835"/>
              <a:ext cx="864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</a:t>
              </a:r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 Calcio</a:t>
              </a:r>
            </a:p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disponible</a:t>
              </a:r>
              <a:endParaRPr lang="es-ES" sz="20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7" name="Group 88"/>
          <p:cNvGrpSpPr/>
          <p:nvPr/>
        </p:nvGrpSpPr>
        <p:grpSpPr>
          <a:xfrm>
            <a:off x="-23090" y="1988126"/>
            <a:ext cx="6433266" cy="2119745"/>
            <a:chOff x="-23090" y="1988126"/>
            <a:chExt cx="6433266" cy="2119745"/>
          </a:xfrm>
        </p:grpSpPr>
        <p:sp>
          <p:nvSpPr>
            <p:cNvPr id="76" name="Freeform 75"/>
            <p:cNvSpPr/>
            <p:nvPr/>
          </p:nvSpPr>
          <p:spPr>
            <a:xfrm>
              <a:off x="-23090" y="1988126"/>
              <a:ext cx="6433266" cy="2119745"/>
            </a:xfrm>
            <a:custGeom>
              <a:avLst/>
              <a:gdLst>
                <a:gd name="connsiteX0" fmla="*/ 397164 w 6363855"/>
                <a:gd name="connsiteY0" fmla="*/ 159327 h 3006436"/>
                <a:gd name="connsiteX1" fmla="*/ 2364509 w 6363855"/>
                <a:gd name="connsiteY1" fmla="*/ 145472 h 3006436"/>
                <a:gd name="connsiteX2" fmla="*/ 4096327 w 6363855"/>
                <a:gd name="connsiteY2" fmla="*/ 173181 h 3006436"/>
                <a:gd name="connsiteX3" fmla="*/ 5897418 w 6363855"/>
                <a:gd name="connsiteY3" fmla="*/ 187036 h 3006436"/>
                <a:gd name="connsiteX4" fmla="*/ 6313055 w 6363855"/>
                <a:gd name="connsiteY4" fmla="*/ 1295399 h 3006436"/>
                <a:gd name="connsiteX5" fmla="*/ 6202218 w 6363855"/>
                <a:gd name="connsiteY5" fmla="*/ 2043545 h 3006436"/>
                <a:gd name="connsiteX6" fmla="*/ 6119091 w 6363855"/>
                <a:gd name="connsiteY6" fmla="*/ 2902527 h 3006436"/>
                <a:gd name="connsiteX7" fmla="*/ 5093855 w 6363855"/>
                <a:gd name="connsiteY7" fmla="*/ 2666999 h 3006436"/>
                <a:gd name="connsiteX8" fmla="*/ 4789055 w 6363855"/>
                <a:gd name="connsiteY8" fmla="*/ 1974272 h 3006436"/>
                <a:gd name="connsiteX9" fmla="*/ 3556000 w 6363855"/>
                <a:gd name="connsiteY9" fmla="*/ 1918854 h 3006436"/>
                <a:gd name="connsiteX10" fmla="*/ 1616364 w 6363855"/>
                <a:gd name="connsiteY10" fmla="*/ 1918854 h 3006436"/>
                <a:gd name="connsiteX11" fmla="*/ 203200 w 6363855"/>
                <a:gd name="connsiteY11" fmla="*/ 713508 h 3006436"/>
                <a:gd name="connsiteX12" fmla="*/ 397164 w 6363855"/>
                <a:gd name="connsiteY12" fmla="*/ 159327 h 3006436"/>
                <a:gd name="connsiteX0" fmla="*/ 397164 w 6363855"/>
                <a:gd name="connsiteY0" fmla="*/ 159327 h 2914073"/>
                <a:gd name="connsiteX1" fmla="*/ 2364509 w 6363855"/>
                <a:gd name="connsiteY1" fmla="*/ 145472 h 2914073"/>
                <a:gd name="connsiteX2" fmla="*/ 4096327 w 6363855"/>
                <a:gd name="connsiteY2" fmla="*/ 173181 h 2914073"/>
                <a:gd name="connsiteX3" fmla="*/ 5897418 w 6363855"/>
                <a:gd name="connsiteY3" fmla="*/ 187036 h 2914073"/>
                <a:gd name="connsiteX4" fmla="*/ 6313055 w 6363855"/>
                <a:gd name="connsiteY4" fmla="*/ 1295399 h 2914073"/>
                <a:gd name="connsiteX5" fmla="*/ 6202218 w 6363855"/>
                <a:gd name="connsiteY5" fmla="*/ 2043545 h 2914073"/>
                <a:gd name="connsiteX6" fmla="*/ 6119091 w 6363855"/>
                <a:gd name="connsiteY6" fmla="*/ 2902527 h 2914073"/>
                <a:gd name="connsiteX7" fmla="*/ 4789055 w 6363855"/>
                <a:gd name="connsiteY7" fmla="*/ 1974272 h 2914073"/>
                <a:gd name="connsiteX8" fmla="*/ 3556000 w 6363855"/>
                <a:gd name="connsiteY8" fmla="*/ 1918854 h 2914073"/>
                <a:gd name="connsiteX9" fmla="*/ 1616364 w 6363855"/>
                <a:gd name="connsiteY9" fmla="*/ 1918854 h 2914073"/>
                <a:gd name="connsiteX10" fmla="*/ 203200 w 6363855"/>
                <a:gd name="connsiteY10" fmla="*/ 713508 h 2914073"/>
                <a:gd name="connsiteX11" fmla="*/ 397164 w 6363855"/>
                <a:gd name="connsiteY11" fmla="*/ 159327 h 2914073"/>
                <a:gd name="connsiteX0" fmla="*/ 397164 w 6456218"/>
                <a:gd name="connsiteY0" fmla="*/ 159327 h 2156690"/>
                <a:gd name="connsiteX1" fmla="*/ 2364509 w 6456218"/>
                <a:gd name="connsiteY1" fmla="*/ 145472 h 2156690"/>
                <a:gd name="connsiteX2" fmla="*/ 4096327 w 6456218"/>
                <a:gd name="connsiteY2" fmla="*/ 173181 h 2156690"/>
                <a:gd name="connsiteX3" fmla="*/ 5897418 w 6456218"/>
                <a:gd name="connsiteY3" fmla="*/ 187036 h 2156690"/>
                <a:gd name="connsiteX4" fmla="*/ 6313055 w 6456218"/>
                <a:gd name="connsiteY4" fmla="*/ 1295399 h 2156690"/>
                <a:gd name="connsiteX5" fmla="*/ 6202218 w 6456218"/>
                <a:gd name="connsiteY5" fmla="*/ 2043545 h 2156690"/>
                <a:gd name="connsiteX6" fmla="*/ 4789055 w 6456218"/>
                <a:gd name="connsiteY6" fmla="*/ 1974272 h 2156690"/>
                <a:gd name="connsiteX7" fmla="*/ 3556000 w 6456218"/>
                <a:gd name="connsiteY7" fmla="*/ 1918854 h 2156690"/>
                <a:gd name="connsiteX8" fmla="*/ 1616364 w 6456218"/>
                <a:gd name="connsiteY8" fmla="*/ 1918854 h 2156690"/>
                <a:gd name="connsiteX9" fmla="*/ 203200 w 6456218"/>
                <a:gd name="connsiteY9" fmla="*/ 713508 h 2156690"/>
                <a:gd name="connsiteX10" fmla="*/ 397164 w 6456218"/>
                <a:gd name="connsiteY10" fmla="*/ 159327 h 2156690"/>
                <a:gd name="connsiteX0" fmla="*/ 397164 w 6433266"/>
                <a:gd name="connsiteY0" fmla="*/ 159327 h 2119745"/>
                <a:gd name="connsiteX1" fmla="*/ 2364509 w 6433266"/>
                <a:gd name="connsiteY1" fmla="*/ 145472 h 2119745"/>
                <a:gd name="connsiteX2" fmla="*/ 4096327 w 6433266"/>
                <a:gd name="connsiteY2" fmla="*/ 173181 h 2119745"/>
                <a:gd name="connsiteX3" fmla="*/ 5897418 w 6433266"/>
                <a:gd name="connsiteY3" fmla="*/ 187036 h 2119745"/>
                <a:gd name="connsiteX4" fmla="*/ 6313055 w 6433266"/>
                <a:gd name="connsiteY4" fmla="*/ 1295399 h 2119745"/>
                <a:gd name="connsiteX5" fmla="*/ 6179266 w 6433266"/>
                <a:gd name="connsiteY5" fmla="*/ 1944929 h 2119745"/>
                <a:gd name="connsiteX6" fmla="*/ 4789055 w 6433266"/>
                <a:gd name="connsiteY6" fmla="*/ 1974272 h 2119745"/>
                <a:gd name="connsiteX7" fmla="*/ 3556000 w 6433266"/>
                <a:gd name="connsiteY7" fmla="*/ 1918854 h 2119745"/>
                <a:gd name="connsiteX8" fmla="*/ 1616364 w 6433266"/>
                <a:gd name="connsiteY8" fmla="*/ 1918854 h 2119745"/>
                <a:gd name="connsiteX9" fmla="*/ 203200 w 6433266"/>
                <a:gd name="connsiteY9" fmla="*/ 713508 h 2119745"/>
                <a:gd name="connsiteX10" fmla="*/ 397164 w 6433266"/>
                <a:gd name="connsiteY10" fmla="*/ 159327 h 21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3266" h="2119745">
                  <a:moveTo>
                    <a:pt x="397164" y="159327"/>
                  </a:moveTo>
                  <a:cubicBezTo>
                    <a:pt x="757382" y="64654"/>
                    <a:pt x="1747982" y="143163"/>
                    <a:pt x="2364509" y="145472"/>
                  </a:cubicBezTo>
                  <a:cubicBezTo>
                    <a:pt x="2981036" y="147781"/>
                    <a:pt x="4096327" y="173181"/>
                    <a:pt x="4096327" y="173181"/>
                  </a:cubicBezTo>
                  <a:cubicBezTo>
                    <a:pt x="4685145" y="180108"/>
                    <a:pt x="5527963" y="0"/>
                    <a:pt x="5897418" y="187036"/>
                  </a:cubicBezTo>
                  <a:cubicBezTo>
                    <a:pt x="6266873" y="374072"/>
                    <a:pt x="6266080" y="1002417"/>
                    <a:pt x="6313055" y="1295399"/>
                  </a:cubicBezTo>
                  <a:cubicBezTo>
                    <a:pt x="6360030" y="1588381"/>
                    <a:pt x="6433266" y="1831784"/>
                    <a:pt x="6179266" y="1944929"/>
                  </a:cubicBezTo>
                  <a:cubicBezTo>
                    <a:pt x="5925266" y="2058074"/>
                    <a:pt x="5226266" y="1978618"/>
                    <a:pt x="4789055" y="1974272"/>
                  </a:cubicBezTo>
                  <a:cubicBezTo>
                    <a:pt x="4351844" y="1969926"/>
                    <a:pt x="4084782" y="1928090"/>
                    <a:pt x="3556000" y="1918854"/>
                  </a:cubicBezTo>
                  <a:cubicBezTo>
                    <a:pt x="3027218" y="1909618"/>
                    <a:pt x="2175164" y="2119745"/>
                    <a:pt x="1616364" y="1918854"/>
                  </a:cubicBezTo>
                  <a:cubicBezTo>
                    <a:pt x="1057564" y="1717963"/>
                    <a:pt x="406400" y="1004453"/>
                    <a:pt x="203200" y="713508"/>
                  </a:cubicBezTo>
                  <a:cubicBezTo>
                    <a:pt x="0" y="422563"/>
                    <a:pt x="36946" y="254000"/>
                    <a:pt x="397164" y="159327"/>
                  </a:cubicBezTo>
                  <a:close/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283968" y="2636912"/>
              <a:ext cx="18002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/>
                <a:t>minutos</a:t>
              </a:r>
            </a:p>
          </p:txBody>
        </p:sp>
      </p:grpSp>
      <p:grpSp>
        <p:nvGrpSpPr>
          <p:cNvPr id="8" name="Group 87"/>
          <p:cNvGrpSpPr/>
          <p:nvPr/>
        </p:nvGrpSpPr>
        <p:grpSpPr>
          <a:xfrm>
            <a:off x="591128" y="3948546"/>
            <a:ext cx="5795818" cy="2177472"/>
            <a:chOff x="591128" y="3948546"/>
            <a:chExt cx="5795818" cy="2177472"/>
          </a:xfrm>
        </p:grpSpPr>
        <p:sp>
          <p:nvSpPr>
            <p:cNvPr id="85" name="Freeform 84"/>
            <p:cNvSpPr/>
            <p:nvPr/>
          </p:nvSpPr>
          <p:spPr>
            <a:xfrm>
              <a:off x="591128" y="3948546"/>
              <a:ext cx="5795818" cy="2177472"/>
            </a:xfrm>
            <a:custGeom>
              <a:avLst/>
              <a:gdLst>
                <a:gd name="connsiteX0" fmla="*/ 5684981 w 5795818"/>
                <a:gd name="connsiteY0" fmla="*/ 166254 h 2177472"/>
                <a:gd name="connsiteX1" fmla="*/ 5019963 w 5795818"/>
                <a:gd name="connsiteY1" fmla="*/ 41563 h 2177472"/>
                <a:gd name="connsiteX2" fmla="*/ 3634508 w 5795818"/>
                <a:gd name="connsiteY2" fmla="*/ 41563 h 2177472"/>
                <a:gd name="connsiteX3" fmla="*/ 2969490 w 5795818"/>
                <a:gd name="connsiteY3" fmla="*/ 13854 h 2177472"/>
                <a:gd name="connsiteX4" fmla="*/ 780472 w 5795818"/>
                <a:gd name="connsiteY4" fmla="*/ 124690 h 2177472"/>
                <a:gd name="connsiteX5" fmla="*/ 87745 w 5795818"/>
                <a:gd name="connsiteY5" fmla="*/ 498763 h 2177472"/>
                <a:gd name="connsiteX6" fmla="*/ 253999 w 5795818"/>
                <a:gd name="connsiteY6" fmla="*/ 1565563 h 2177472"/>
                <a:gd name="connsiteX7" fmla="*/ 1265381 w 5795818"/>
                <a:gd name="connsiteY7" fmla="*/ 2078181 h 2177472"/>
                <a:gd name="connsiteX8" fmla="*/ 3343563 w 5795818"/>
                <a:gd name="connsiteY8" fmla="*/ 2161309 h 2177472"/>
                <a:gd name="connsiteX9" fmla="*/ 5019963 w 5795818"/>
                <a:gd name="connsiteY9" fmla="*/ 2161309 h 2177472"/>
                <a:gd name="connsiteX10" fmla="*/ 5671127 w 5795818"/>
                <a:gd name="connsiteY10" fmla="*/ 2078181 h 2177472"/>
                <a:gd name="connsiteX11" fmla="*/ 5768108 w 5795818"/>
                <a:gd name="connsiteY11" fmla="*/ 1828799 h 2177472"/>
                <a:gd name="connsiteX12" fmla="*/ 5684981 w 5795818"/>
                <a:gd name="connsiteY12" fmla="*/ 1025236 h 2177472"/>
                <a:gd name="connsiteX13" fmla="*/ 5684981 w 5795818"/>
                <a:gd name="connsiteY13" fmla="*/ 166254 h 217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5818" h="2177472">
                  <a:moveTo>
                    <a:pt x="5684981" y="166254"/>
                  </a:moveTo>
                  <a:cubicBezTo>
                    <a:pt x="5574145" y="2309"/>
                    <a:pt x="5361708" y="62345"/>
                    <a:pt x="5019963" y="41563"/>
                  </a:cubicBezTo>
                  <a:cubicBezTo>
                    <a:pt x="4678218" y="20781"/>
                    <a:pt x="3976253" y="46181"/>
                    <a:pt x="3634508" y="41563"/>
                  </a:cubicBezTo>
                  <a:cubicBezTo>
                    <a:pt x="3292763" y="36945"/>
                    <a:pt x="3445163" y="0"/>
                    <a:pt x="2969490" y="13854"/>
                  </a:cubicBezTo>
                  <a:cubicBezTo>
                    <a:pt x="2493817" y="27709"/>
                    <a:pt x="1260763" y="43872"/>
                    <a:pt x="780472" y="124690"/>
                  </a:cubicBezTo>
                  <a:cubicBezTo>
                    <a:pt x="300181" y="205508"/>
                    <a:pt x="175491" y="258618"/>
                    <a:pt x="87745" y="498763"/>
                  </a:cubicBezTo>
                  <a:cubicBezTo>
                    <a:pt x="0" y="738909"/>
                    <a:pt x="57726" y="1302327"/>
                    <a:pt x="253999" y="1565563"/>
                  </a:cubicBezTo>
                  <a:cubicBezTo>
                    <a:pt x="450272" y="1828799"/>
                    <a:pt x="750454" y="1978890"/>
                    <a:pt x="1265381" y="2078181"/>
                  </a:cubicBezTo>
                  <a:cubicBezTo>
                    <a:pt x="1780308" y="2177472"/>
                    <a:pt x="2717799" y="2147454"/>
                    <a:pt x="3343563" y="2161309"/>
                  </a:cubicBezTo>
                  <a:cubicBezTo>
                    <a:pt x="3969327" y="2175164"/>
                    <a:pt x="4632036" y="2175164"/>
                    <a:pt x="5019963" y="2161309"/>
                  </a:cubicBezTo>
                  <a:cubicBezTo>
                    <a:pt x="5407890" y="2147454"/>
                    <a:pt x="5546436" y="2133599"/>
                    <a:pt x="5671127" y="2078181"/>
                  </a:cubicBezTo>
                  <a:cubicBezTo>
                    <a:pt x="5795818" y="2022763"/>
                    <a:pt x="5765799" y="2004290"/>
                    <a:pt x="5768108" y="1828799"/>
                  </a:cubicBezTo>
                  <a:cubicBezTo>
                    <a:pt x="5770417" y="1653308"/>
                    <a:pt x="5694217" y="1302327"/>
                    <a:pt x="5684981" y="1025236"/>
                  </a:cubicBezTo>
                  <a:cubicBezTo>
                    <a:pt x="5675745" y="748145"/>
                    <a:pt x="5795817" y="330199"/>
                    <a:pt x="5684981" y="166254"/>
                  </a:cubicBezTo>
                  <a:close/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99592" y="4941168"/>
              <a:ext cx="18002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/>
                <a:t>24-72 hs</a:t>
              </a:r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6516216" y="2780928"/>
            <a:ext cx="1296144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" name="Group 92"/>
          <p:cNvGrpSpPr/>
          <p:nvPr/>
        </p:nvGrpSpPr>
        <p:grpSpPr>
          <a:xfrm>
            <a:off x="7524328" y="2852936"/>
            <a:ext cx="1152128" cy="369332"/>
            <a:chOff x="6804248" y="188640"/>
            <a:chExt cx="1152128" cy="369332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804248" y="40466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7308304" y="188640"/>
              <a:ext cx="64807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AR" sz="2400" b="1" dirty="0"/>
                <a:t>Na</a:t>
              </a:r>
              <a:r>
                <a:rPr lang="es-AR" sz="2400" b="1" baseline="30000" dirty="0"/>
                <a:t>+</a:t>
              </a:r>
            </a:p>
          </p:txBody>
        </p:sp>
      </p:grpSp>
      <p:grpSp>
        <p:nvGrpSpPr>
          <p:cNvPr id="18" name="Group 93"/>
          <p:cNvGrpSpPr/>
          <p:nvPr/>
        </p:nvGrpSpPr>
        <p:grpSpPr>
          <a:xfrm>
            <a:off x="7676728" y="3347700"/>
            <a:ext cx="1152128" cy="369332"/>
            <a:chOff x="6804248" y="188640"/>
            <a:chExt cx="1152128" cy="369332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804248" y="40466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7308304" y="188640"/>
              <a:ext cx="64807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AR" sz="2400" b="1" dirty="0"/>
                <a:t>K</a:t>
              </a:r>
              <a:r>
                <a:rPr lang="es-AR" sz="2400" b="1" baseline="30000" dirty="0"/>
                <a:t>+</a:t>
              </a:r>
            </a:p>
          </p:txBody>
        </p:sp>
      </p:grpSp>
      <p:sp>
        <p:nvSpPr>
          <p:cNvPr id="99" name="Oval 98"/>
          <p:cNvSpPr/>
          <p:nvPr/>
        </p:nvSpPr>
        <p:spPr>
          <a:xfrm>
            <a:off x="7956376" y="2780928"/>
            <a:ext cx="720080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9" name="Group 99"/>
          <p:cNvGrpSpPr/>
          <p:nvPr/>
        </p:nvGrpSpPr>
        <p:grpSpPr>
          <a:xfrm>
            <a:off x="7621313" y="3802895"/>
            <a:ext cx="1196426" cy="369332"/>
            <a:chOff x="6804248" y="188640"/>
            <a:chExt cx="1196426" cy="36933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804248" y="40466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7352602" y="188640"/>
              <a:ext cx="64807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AR" sz="2400" b="1" dirty="0"/>
                <a:t>Cl</a:t>
              </a:r>
              <a:r>
                <a:rPr lang="es-AR" sz="2400" b="1" baseline="30000" dirty="0"/>
                <a:t>-</a:t>
              </a:r>
            </a:p>
          </p:txBody>
        </p:sp>
      </p:grpSp>
      <p:grpSp>
        <p:nvGrpSpPr>
          <p:cNvPr id="20" name="Group 102"/>
          <p:cNvGrpSpPr/>
          <p:nvPr/>
        </p:nvGrpSpPr>
        <p:grpSpPr>
          <a:xfrm>
            <a:off x="7773713" y="4297659"/>
            <a:ext cx="1044026" cy="369332"/>
            <a:chOff x="6804248" y="188640"/>
            <a:chExt cx="1152128" cy="369332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804248" y="40466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7308304" y="188640"/>
              <a:ext cx="64807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AR" sz="2400" b="1" dirty="0"/>
                <a:t>S</a:t>
              </a:r>
              <a:r>
                <a:rPr lang="es-AR" sz="2400" b="1" baseline="30000" dirty="0"/>
                <a:t>=</a:t>
              </a:r>
            </a:p>
          </p:txBody>
        </p:sp>
      </p:grpSp>
      <p:sp>
        <p:nvSpPr>
          <p:cNvPr id="106" name="Oval 105"/>
          <p:cNvSpPr/>
          <p:nvPr/>
        </p:nvSpPr>
        <p:spPr>
          <a:xfrm>
            <a:off x="7984086" y="3717031"/>
            <a:ext cx="720080" cy="9361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1" name="Group 110"/>
          <p:cNvGrpSpPr/>
          <p:nvPr/>
        </p:nvGrpSpPr>
        <p:grpSpPr>
          <a:xfrm>
            <a:off x="7959109" y="3519426"/>
            <a:ext cx="1354297" cy="369332"/>
            <a:chOff x="7959109" y="3519426"/>
            <a:chExt cx="1354297" cy="369332"/>
          </a:xfrm>
        </p:grpSpPr>
        <p:cxnSp>
          <p:nvCxnSpPr>
            <p:cNvPr id="108" name="Straight Connector 107"/>
            <p:cNvCxnSpPr/>
            <p:nvPr/>
          </p:nvCxnSpPr>
          <p:spPr>
            <a:xfrm flipV="1">
              <a:off x="7959109" y="3717032"/>
              <a:ext cx="573421" cy="273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</p:spPr>
        </p:cxnSp>
        <p:sp>
          <p:nvSpPr>
            <p:cNvPr id="109" name="TextBox 108"/>
            <p:cNvSpPr txBox="1"/>
            <p:nvPr/>
          </p:nvSpPr>
          <p:spPr>
            <a:xfrm>
              <a:off x="8557830" y="3519426"/>
              <a:ext cx="75557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s-AR" b="1" dirty="0"/>
                <a:t>DCAD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345104C-8154-41F1-BC05-B1BDA379CF22}"/>
              </a:ext>
            </a:extLst>
          </p:cNvPr>
          <p:cNvSpPr/>
          <p:nvPr/>
        </p:nvSpPr>
        <p:spPr>
          <a:xfrm>
            <a:off x="6444208" y="1547105"/>
            <a:ext cx="1440160" cy="1232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E9043B6-9C8B-4694-96A0-DA6272733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" y="-64100"/>
            <a:ext cx="1908521" cy="16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9" grpId="0" animBg="1"/>
      <p:bldP spid="10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0" y="1988840"/>
            <a:ext cx="6372200" cy="4176464"/>
          </a:xfrm>
          <a:prstGeom prst="rect">
            <a:avLst/>
          </a:prstGeom>
          <a:solidFill>
            <a:srgbClr val="140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2627784" y="188640"/>
            <a:ext cx="285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Carencias minerales</a:t>
            </a:r>
            <a:endParaRPr lang="es-A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96136" y="1011292"/>
            <a:ext cx="240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Macrominerales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48040" y="1900928"/>
            <a:ext cx="126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Fósforo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69966" y="1506161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Calcio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80109" y="2340051"/>
            <a:ext cx="152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Magnesio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20074" y="2825840"/>
            <a:ext cx="9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Sodio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82956" y="3284984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Potasio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66689" y="3760755"/>
            <a:ext cx="9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Cloro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611393" y="4293096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Azufre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16 CuadroTexto"/>
          <p:cNvSpPr txBox="1">
            <a:spLocks noChangeArrowheads="1"/>
          </p:cNvSpPr>
          <p:nvPr/>
        </p:nvSpPr>
        <p:spPr bwMode="auto">
          <a:xfrm>
            <a:off x="2483768" y="764704"/>
            <a:ext cx="1643063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AR" sz="1600" b="1" u="sng" dirty="0" err="1">
                <a:latin typeface="Aharoni" pitchFamily="2" charset="-79"/>
                <a:cs typeface="Aharoni" pitchFamily="2" charset="-79"/>
              </a:rPr>
              <a:t>requerimientos</a:t>
            </a:r>
            <a:r>
              <a:rPr lang="es-AR" sz="4000" b="1" dirty="0" err="1">
                <a:latin typeface="Aharoni" pitchFamily="2" charset="-79"/>
                <a:cs typeface="Aharoni" pitchFamily="2" charset="-79"/>
              </a:rPr>
              <a:t>gr</a:t>
            </a:r>
            <a:r>
              <a:rPr lang="es-AR" sz="4000" b="1" dirty="0">
                <a:latin typeface="Aharoni" pitchFamily="2" charset="-79"/>
                <a:cs typeface="Aharoni" pitchFamily="2" charset="-79"/>
              </a:rPr>
              <a:t>/día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971525" y="1484784"/>
            <a:ext cx="540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200" b="1" dirty="0"/>
              <a:t>Regulación hormonal propia</a:t>
            </a:r>
            <a:endParaRPr lang="es-ES_tradnl" sz="3200" b="1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65388" y="2371725"/>
            <a:ext cx="328612" cy="1447800"/>
            <a:chOff x="2072" y="927"/>
            <a:chExt cx="207" cy="720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072" y="927"/>
              <a:ext cx="0" cy="72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2072" y="999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2072" y="114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072" y="1287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072" y="1431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2072" y="156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2138" y="1503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138" y="1371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132" y="951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2135" y="1089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132" y="1227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87875" y="2865438"/>
            <a:ext cx="1879600" cy="1920875"/>
            <a:chOff x="3568" y="1292"/>
            <a:chExt cx="1184" cy="1210"/>
          </a:xfrm>
        </p:grpSpPr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3790" y="1292"/>
              <a:ext cx="747" cy="1210"/>
            </a:xfrm>
            <a:custGeom>
              <a:avLst/>
              <a:gdLst>
                <a:gd name="T0" fmla="*/ 0 w 1867"/>
                <a:gd name="T1" fmla="*/ 0 h 3023"/>
                <a:gd name="T2" fmla="*/ 0 w 1867"/>
                <a:gd name="T3" fmla="*/ 0 h 3023"/>
                <a:gd name="T4" fmla="*/ 0 w 1867"/>
                <a:gd name="T5" fmla="*/ 0 h 3023"/>
                <a:gd name="T6" fmla="*/ 0 w 1867"/>
                <a:gd name="T7" fmla="*/ 0 h 3023"/>
                <a:gd name="T8" fmla="*/ 0 w 1867"/>
                <a:gd name="T9" fmla="*/ 0 h 3023"/>
                <a:gd name="T10" fmla="*/ 0 w 1867"/>
                <a:gd name="T11" fmla="*/ 0 h 3023"/>
                <a:gd name="T12" fmla="*/ 0 w 1867"/>
                <a:gd name="T13" fmla="*/ 0 h 3023"/>
                <a:gd name="T14" fmla="*/ 0 w 1867"/>
                <a:gd name="T15" fmla="*/ 0 h 3023"/>
                <a:gd name="T16" fmla="*/ 0 w 1867"/>
                <a:gd name="T17" fmla="*/ 0 h 3023"/>
                <a:gd name="T18" fmla="*/ 0 w 1867"/>
                <a:gd name="T19" fmla="*/ 0 h 3023"/>
                <a:gd name="T20" fmla="*/ 0 w 1867"/>
                <a:gd name="T21" fmla="*/ 0 h 3023"/>
                <a:gd name="T22" fmla="*/ 0 w 1867"/>
                <a:gd name="T23" fmla="*/ 0 h 3023"/>
                <a:gd name="T24" fmla="*/ 0 w 1867"/>
                <a:gd name="T25" fmla="*/ 0 h 30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67"/>
                <a:gd name="T40" fmla="*/ 0 h 3023"/>
                <a:gd name="T41" fmla="*/ 1867 w 1867"/>
                <a:gd name="T42" fmla="*/ 3023 h 30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67" h="3023">
                  <a:moveTo>
                    <a:pt x="1555" y="1389"/>
                  </a:moveTo>
                  <a:cubicBezTo>
                    <a:pt x="1567" y="1237"/>
                    <a:pt x="1625" y="1231"/>
                    <a:pt x="1675" y="1089"/>
                  </a:cubicBezTo>
                  <a:cubicBezTo>
                    <a:pt x="1725" y="947"/>
                    <a:pt x="1866" y="703"/>
                    <a:pt x="1855" y="534"/>
                  </a:cubicBezTo>
                  <a:cubicBezTo>
                    <a:pt x="1844" y="365"/>
                    <a:pt x="1747" y="152"/>
                    <a:pt x="1606" y="76"/>
                  </a:cubicBezTo>
                  <a:cubicBezTo>
                    <a:pt x="1465" y="0"/>
                    <a:pt x="1206" y="16"/>
                    <a:pt x="1006" y="76"/>
                  </a:cubicBezTo>
                  <a:cubicBezTo>
                    <a:pt x="806" y="136"/>
                    <a:pt x="567" y="262"/>
                    <a:pt x="406" y="436"/>
                  </a:cubicBezTo>
                  <a:cubicBezTo>
                    <a:pt x="245" y="610"/>
                    <a:pt x="80" y="819"/>
                    <a:pt x="40" y="1119"/>
                  </a:cubicBezTo>
                  <a:cubicBezTo>
                    <a:pt x="0" y="1419"/>
                    <a:pt x="54" y="1961"/>
                    <a:pt x="166" y="2236"/>
                  </a:cubicBezTo>
                  <a:cubicBezTo>
                    <a:pt x="278" y="2511"/>
                    <a:pt x="475" y="2649"/>
                    <a:pt x="715" y="2769"/>
                  </a:cubicBezTo>
                  <a:cubicBezTo>
                    <a:pt x="955" y="2889"/>
                    <a:pt x="1416" y="3023"/>
                    <a:pt x="1606" y="2956"/>
                  </a:cubicBezTo>
                  <a:cubicBezTo>
                    <a:pt x="1796" y="2889"/>
                    <a:pt x="1843" y="2543"/>
                    <a:pt x="1855" y="2364"/>
                  </a:cubicBezTo>
                  <a:cubicBezTo>
                    <a:pt x="1867" y="2185"/>
                    <a:pt x="1725" y="2047"/>
                    <a:pt x="1675" y="1884"/>
                  </a:cubicBezTo>
                  <a:cubicBezTo>
                    <a:pt x="1625" y="1721"/>
                    <a:pt x="1580" y="1492"/>
                    <a:pt x="1555" y="1389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3568" y="1827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3916" y="1539"/>
              <a:ext cx="65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25 (OH)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s-E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4144" y="1727"/>
              <a:ext cx="0" cy="36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3848" y="2115"/>
              <a:ext cx="90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1-25 (OH)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019300" y="3248025"/>
            <a:ext cx="2403475" cy="557213"/>
            <a:chOff x="1950" y="1533"/>
            <a:chExt cx="1514" cy="351"/>
          </a:xfrm>
        </p:grpSpPr>
        <p:sp>
          <p:nvSpPr>
            <p:cNvPr id="51" name="AutoShape 31"/>
            <p:cNvSpPr>
              <a:spLocks noChangeArrowheads="1"/>
            </p:cNvSpPr>
            <p:nvPr/>
          </p:nvSpPr>
          <p:spPr bwMode="auto">
            <a:xfrm rot="5400000" flipH="1">
              <a:off x="1951" y="1697"/>
              <a:ext cx="186" cy="1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2600" y="1836"/>
              <a:ext cx="33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3" name="Text Box 33"/>
            <p:cNvSpPr txBox="1">
              <a:spLocks noChangeArrowheads="1"/>
            </p:cNvSpPr>
            <p:nvPr/>
          </p:nvSpPr>
          <p:spPr bwMode="auto">
            <a:xfrm>
              <a:off x="3080" y="169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PTH</a:t>
              </a:r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2524" y="1533"/>
              <a:ext cx="3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(+)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181100" y="3829050"/>
            <a:ext cx="5267325" cy="2243138"/>
            <a:chOff x="1422" y="1899"/>
            <a:chExt cx="3318" cy="1413"/>
          </a:xfrm>
        </p:grpSpPr>
        <p:sp>
          <p:nvSpPr>
            <p:cNvPr id="56" name="Line 37"/>
            <p:cNvSpPr>
              <a:spLocks noChangeShapeType="1"/>
            </p:cNvSpPr>
            <p:nvPr/>
          </p:nvSpPr>
          <p:spPr bwMode="auto">
            <a:xfrm flipH="1">
              <a:off x="3184" y="1899"/>
              <a:ext cx="96" cy="2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422" y="1968"/>
              <a:ext cx="1894" cy="864"/>
            </a:xfrm>
            <a:custGeom>
              <a:avLst/>
              <a:gdLst>
                <a:gd name="T0" fmla="*/ 1 w 3451"/>
                <a:gd name="T1" fmla="*/ 0 h 1822"/>
                <a:gd name="T2" fmla="*/ 2 w 3451"/>
                <a:gd name="T3" fmla="*/ 0 h 1822"/>
                <a:gd name="T4" fmla="*/ 2 w 3451"/>
                <a:gd name="T5" fmla="*/ 0 h 1822"/>
                <a:gd name="T6" fmla="*/ 2 w 3451"/>
                <a:gd name="T7" fmla="*/ 0 h 1822"/>
                <a:gd name="T8" fmla="*/ 2 w 3451"/>
                <a:gd name="T9" fmla="*/ 0 h 1822"/>
                <a:gd name="T10" fmla="*/ 2 w 3451"/>
                <a:gd name="T11" fmla="*/ 0 h 1822"/>
                <a:gd name="T12" fmla="*/ 3 w 3451"/>
                <a:gd name="T13" fmla="*/ 0 h 1822"/>
                <a:gd name="T14" fmla="*/ 3 w 3451"/>
                <a:gd name="T15" fmla="*/ 0 h 1822"/>
                <a:gd name="T16" fmla="*/ 2 w 3451"/>
                <a:gd name="T17" fmla="*/ 0 h 1822"/>
                <a:gd name="T18" fmla="*/ 2 w 3451"/>
                <a:gd name="T19" fmla="*/ 0 h 1822"/>
                <a:gd name="T20" fmla="*/ 1 w 3451"/>
                <a:gd name="T21" fmla="*/ 0 h 1822"/>
                <a:gd name="T22" fmla="*/ 1 w 3451"/>
                <a:gd name="T23" fmla="*/ 0 h 1822"/>
                <a:gd name="T24" fmla="*/ 1 w 3451"/>
                <a:gd name="T25" fmla="*/ 0 h 1822"/>
                <a:gd name="T26" fmla="*/ 1 w 3451"/>
                <a:gd name="T27" fmla="*/ 0 h 1822"/>
                <a:gd name="T28" fmla="*/ 1 w 3451"/>
                <a:gd name="T29" fmla="*/ 0 h 1822"/>
                <a:gd name="T30" fmla="*/ 1 w 3451"/>
                <a:gd name="T31" fmla="*/ 0 h 1822"/>
                <a:gd name="T32" fmla="*/ 1 w 3451"/>
                <a:gd name="T33" fmla="*/ 0 h 1822"/>
                <a:gd name="T34" fmla="*/ 1 w 3451"/>
                <a:gd name="T35" fmla="*/ 0 h 1822"/>
                <a:gd name="T36" fmla="*/ 1 w 3451"/>
                <a:gd name="T37" fmla="*/ 0 h 18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1"/>
                <a:gd name="T58" fmla="*/ 0 h 1822"/>
                <a:gd name="T59" fmla="*/ 3451 w 3451"/>
                <a:gd name="T60" fmla="*/ 1822 h 18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1" h="1822">
                  <a:moveTo>
                    <a:pt x="1406" y="682"/>
                  </a:moveTo>
                  <a:cubicBezTo>
                    <a:pt x="1606" y="652"/>
                    <a:pt x="1986" y="562"/>
                    <a:pt x="2126" y="502"/>
                  </a:cubicBezTo>
                  <a:cubicBezTo>
                    <a:pt x="2266" y="442"/>
                    <a:pt x="2152" y="401"/>
                    <a:pt x="2246" y="322"/>
                  </a:cubicBezTo>
                  <a:cubicBezTo>
                    <a:pt x="2340" y="243"/>
                    <a:pt x="2570" y="60"/>
                    <a:pt x="2690" y="30"/>
                  </a:cubicBezTo>
                  <a:cubicBezTo>
                    <a:pt x="2810" y="0"/>
                    <a:pt x="2931" y="50"/>
                    <a:pt x="2966" y="142"/>
                  </a:cubicBezTo>
                  <a:cubicBezTo>
                    <a:pt x="3001" y="234"/>
                    <a:pt x="2831" y="474"/>
                    <a:pt x="2900" y="585"/>
                  </a:cubicBezTo>
                  <a:cubicBezTo>
                    <a:pt x="2969" y="696"/>
                    <a:pt x="3309" y="704"/>
                    <a:pt x="3380" y="810"/>
                  </a:cubicBezTo>
                  <a:cubicBezTo>
                    <a:pt x="3451" y="916"/>
                    <a:pt x="3435" y="1153"/>
                    <a:pt x="3326" y="1222"/>
                  </a:cubicBezTo>
                  <a:cubicBezTo>
                    <a:pt x="3217" y="1291"/>
                    <a:pt x="2887" y="1253"/>
                    <a:pt x="2726" y="1222"/>
                  </a:cubicBezTo>
                  <a:cubicBezTo>
                    <a:pt x="2565" y="1191"/>
                    <a:pt x="2600" y="1035"/>
                    <a:pt x="2360" y="1035"/>
                  </a:cubicBezTo>
                  <a:cubicBezTo>
                    <a:pt x="2120" y="1035"/>
                    <a:pt x="1545" y="1101"/>
                    <a:pt x="1286" y="1222"/>
                  </a:cubicBezTo>
                  <a:cubicBezTo>
                    <a:pt x="1027" y="1343"/>
                    <a:pt x="966" y="1702"/>
                    <a:pt x="806" y="1762"/>
                  </a:cubicBezTo>
                  <a:cubicBezTo>
                    <a:pt x="646" y="1822"/>
                    <a:pt x="407" y="1678"/>
                    <a:pt x="326" y="1582"/>
                  </a:cubicBezTo>
                  <a:cubicBezTo>
                    <a:pt x="245" y="1486"/>
                    <a:pt x="366" y="1279"/>
                    <a:pt x="320" y="1185"/>
                  </a:cubicBezTo>
                  <a:cubicBezTo>
                    <a:pt x="274" y="1091"/>
                    <a:pt x="89" y="1134"/>
                    <a:pt x="50" y="1020"/>
                  </a:cubicBezTo>
                  <a:cubicBezTo>
                    <a:pt x="11" y="906"/>
                    <a:pt x="0" y="588"/>
                    <a:pt x="86" y="502"/>
                  </a:cubicBezTo>
                  <a:cubicBezTo>
                    <a:pt x="172" y="416"/>
                    <a:pt x="426" y="472"/>
                    <a:pt x="566" y="502"/>
                  </a:cubicBezTo>
                  <a:cubicBezTo>
                    <a:pt x="706" y="532"/>
                    <a:pt x="786" y="652"/>
                    <a:pt x="926" y="682"/>
                  </a:cubicBezTo>
                  <a:cubicBezTo>
                    <a:pt x="1066" y="712"/>
                    <a:pt x="1206" y="712"/>
                    <a:pt x="1406" y="682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H="1">
              <a:off x="3184" y="2187"/>
              <a:ext cx="624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1512" y="2271"/>
              <a:ext cx="167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b="1">
                  <a:solidFill>
                    <a:schemeClr val="bg1"/>
                  </a:solidFill>
                  <a:latin typeface="Arial" charset="0"/>
                </a:rPr>
                <a:t>reabsorción ósea</a:t>
              </a:r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3743" y="2738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3743" y="2906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3747" y="2571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3808" y="2619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3816" y="2783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3808" y="2959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6" name="Text Box 47"/>
            <p:cNvSpPr txBox="1">
              <a:spLocks noChangeArrowheads="1"/>
            </p:cNvSpPr>
            <p:nvPr/>
          </p:nvSpPr>
          <p:spPr bwMode="auto">
            <a:xfrm>
              <a:off x="3312" y="3120"/>
              <a:ext cx="142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b="1">
                  <a:solidFill>
                    <a:schemeClr val="bg1"/>
                  </a:solidFill>
                  <a:latin typeface="Arial" charset="0"/>
                </a:rPr>
                <a:t>absorción intestinal</a:t>
              </a:r>
            </a:p>
          </p:txBody>
        </p:sp>
        <p:sp>
          <p:nvSpPr>
            <p:cNvPr id="67" name="Line 48"/>
            <p:cNvSpPr>
              <a:spLocks noChangeShapeType="1"/>
            </p:cNvSpPr>
            <p:nvPr/>
          </p:nvSpPr>
          <p:spPr bwMode="auto">
            <a:xfrm flipH="1">
              <a:off x="3952" y="2259"/>
              <a:ext cx="192" cy="2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8" name="Line 49"/>
            <p:cNvSpPr>
              <a:spLocks noChangeShapeType="1"/>
            </p:cNvSpPr>
            <p:nvPr/>
          </p:nvSpPr>
          <p:spPr bwMode="auto">
            <a:xfrm>
              <a:off x="2752" y="2475"/>
              <a:ext cx="0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9" name="Line 50"/>
            <p:cNvSpPr>
              <a:spLocks noChangeShapeType="1"/>
            </p:cNvSpPr>
            <p:nvPr/>
          </p:nvSpPr>
          <p:spPr bwMode="auto">
            <a:xfrm flipH="1">
              <a:off x="3040" y="2835"/>
              <a:ext cx="124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0" name="Text Box 51"/>
            <p:cNvSpPr txBox="1">
              <a:spLocks noChangeArrowheads="1"/>
            </p:cNvSpPr>
            <p:nvPr/>
          </p:nvSpPr>
          <p:spPr bwMode="auto">
            <a:xfrm>
              <a:off x="2208" y="2835"/>
              <a:ext cx="864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</a:t>
              </a:r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 Calcio</a:t>
              </a:r>
            </a:p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disponible</a:t>
              </a:r>
              <a:endParaRPr lang="es-ES" sz="20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1" name="Freeform 54"/>
          <p:cNvSpPr>
            <a:spLocks/>
          </p:cNvSpPr>
          <p:nvPr/>
        </p:nvSpPr>
        <p:spPr bwMode="auto">
          <a:xfrm>
            <a:off x="142875" y="2449513"/>
            <a:ext cx="2227263" cy="3298825"/>
          </a:xfrm>
          <a:custGeom>
            <a:avLst/>
            <a:gdLst>
              <a:gd name="T0" fmla="*/ 2147483647 w 2404"/>
              <a:gd name="T1" fmla="*/ 2147483647 h 4206"/>
              <a:gd name="T2" fmla="*/ 2147483647 w 2404"/>
              <a:gd name="T3" fmla="*/ 2147483647 h 4206"/>
              <a:gd name="T4" fmla="*/ 2147483647 w 2404"/>
              <a:gd name="T5" fmla="*/ 2147483647 h 4206"/>
              <a:gd name="T6" fmla="*/ 2147483647 w 2404"/>
              <a:gd name="T7" fmla="*/ 2147483647 h 4206"/>
              <a:gd name="T8" fmla="*/ 2147483647 w 2404"/>
              <a:gd name="T9" fmla="*/ 2147483647 h 4206"/>
              <a:gd name="T10" fmla="*/ 2147483647 w 2404"/>
              <a:gd name="T11" fmla="*/ 2147483647 h 4206"/>
              <a:gd name="T12" fmla="*/ 2147483647 w 2404"/>
              <a:gd name="T13" fmla="*/ 2147483647 h 4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4"/>
              <a:gd name="T22" fmla="*/ 0 h 4206"/>
              <a:gd name="T23" fmla="*/ 2404 w 2404"/>
              <a:gd name="T24" fmla="*/ 4206 h 4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4" h="4206">
                <a:moveTo>
                  <a:pt x="1761" y="4162"/>
                </a:moveTo>
                <a:cubicBezTo>
                  <a:pt x="1758" y="4164"/>
                  <a:pt x="2404" y="4206"/>
                  <a:pt x="2203" y="4175"/>
                </a:cubicBezTo>
                <a:cubicBezTo>
                  <a:pt x="2002" y="4144"/>
                  <a:pt x="907" y="4168"/>
                  <a:pt x="555" y="3975"/>
                </a:cubicBezTo>
                <a:cubicBezTo>
                  <a:pt x="203" y="3782"/>
                  <a:pt x="165" y="3507"/>
                  <a:pt x="90" y="3015"/>
                </a:cubicBezTo>
                <a:cubicBezTo>
                  <a:pt x="15" y="2523"/>
                  <a:pt x="0" y="1495"/>
                  <a:pt x="105" y="1020"/>
                </a:cubicBezTo>
                <a:cubicBezTo>
                  <a:pt x="210" y="545"/>
                  <a:pt x="367" y="330"/>
                  <a:pt x="720" y="165"/>
                </a:cubicBezTo>
                <a:cubicBezTo>
                  <a:pt x="1073" y="0"/>
                  <a:pt x="1908" y="58"/>
                  <a:pt x="2220" y="30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72" name="AutoShape 55"/>
          <p:cNvSpPr>
            <a:spLocks noChangeArrowheads="1"/>
          </p:cNvSpPr>
          <p:nvPr/>
        </p:nvSpPr>
        <p:spPr bwMode="auto">
          <a:xfrm rot="5400000">
            <a:off x="2027238" y="2314575"/>
            <a:ext cx="292100" cy="301625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grpSp>
        <p:nvGrpSpPr>
          <p:cNvPr id="7" name="401 Grupo"/>
          <p:cNvGrpSpPr>
            <a:grpSpLocks/>
          </p:cNvGrpSpPr>
          <p:nvPr/>
        </p:nvGrpSpPr>
        <p:grpSpPr bwMode="auto">
          <a:xfrm>
            <a:off x="3571875" y="2795588"/>
            <a:ext cx="558800" cy="571500"/>
            <a:chOff x="4962548" y="2333612"/>
            <a:chExt cx="558800" cy="571500"/>
          </a:xfrm>
        </p:grpSpPr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5521348" y="2333612"/>
              <a:ext cx="0" cy="571500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5" name="Text Box 59"/>
            <p:cNvSpPr txBox="1">
              <a:spLocks noChangeArrowheads="1"/>
            </p:cNvSpPr>
            <p:nvPr/>
          </p:nvSpPr>
          <p:spPr bwMode="auto">
            <a:xfrm>
              <a:off x="4962548" y="2366950"/>
              <a:ext cx="4667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b="1">
                  <a:solidFill>
                    <a:schemeClr val="bg1"/>
                  </a:solidFill>
                </a:rPr>
                <a:t>( - )</a:t>
              </a:r>
            </a:p>
          </p:txBody>
        </p:sp>
      </p:grpSp>
      <p:grpSp>
        <p:nvGrpSpPr>
          <p:cNvPr id="8" name="400 Grupo"/>
          <p:cNvGrpSpPr>
            <a:grpSpLocks/>
          </p:cNvGrpSpPr>
          <p:nvPr/>
        </p:nvGrpSpPr>
        <p:grpSpPr bwMode="auto">
          <a:xfrm>
            <a:off x="2962275" y="2033588"/>
            <a:ext cx="2362200" cy="609600"/>
            <a:chOff x="4352948" y="1571612"/>
            <a:chExt cx="2362200" cy="609600"/>
          </a:xfrm>
        </p:grpSpPr>
        <p:sp>
          <p:nvSpPr>
            <p:cNvPr id="77" name="Line 56"/>
            <p:cNvSpPr>
              <a:spLocks noChangeShapeType="1"/>
            </p:cNvSpPr>
            <p:nvPr/>
          </p:nvSpPr>
          <p:spPr bwMode="auto">
            <a:xfrm>
              <a:off x="4429148" y="2028812"/>
              <a:ext cx="457200" cy="0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>
              <a:off x="5038748" y="1876412"/>
              <a:ext cx="1676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800" b="1">
                  <a:solidFill>
                    <a:schemeClr val="bg1"/>
                  </a:solidFill>
                  <a:latin typeface="Arial" charset="0"/>
                </a:rPr>
                <a:t>CALCITONINA</a:t>
              </a:r>
            </a:p>
          </p:txBody>
        </p:sp>
        <p:sp>
          <p:nvSpPr>
            <p:cNvPr id="79" name="Rectangle 60"/>
            <p:cNvSpPr>
              <a:spLocks noChangeArrowheads="1"/>
            </p:cNvSpPr>
            <p:nvPr/>
          </p:nvSpPr>
          <p:spPr bwMode="auto">
            <a:xfrm>
              <a:off x="4352948" y="1571612"/>
              <a:ext cx="5651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(+)</a:t>
              </a:r>
            </a:p>
          </p:txBody>
        </p:sp>
      </p:grpSp>
      <p:sp>
        <p:nvSpPr>
          <p:cNvPr id="80" name="AutoShape 55"/>
          <p:cNvSpPr>
            <a:spLocks noChangeArrowheads="1"/>
          </p:cNvSpPr>
          <p:nvPr/>
        </p:nvSpPr>
        <p:spPr bwMode="auto">
          <a:xfrm rot="5400000">
            <a:off x="2043113" y="2314575"/>
            <a:ext cx="292100" cy="301625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81" name="AutoShape 55"/>
          <p:cNvSpPr>
            <a:spLocks noChangeArrowheads="1"/>
          </p:cNvSpPr>
          <p:nvPr/>
        </p:nvSpPr>
        <p:spPr bwMode="auto">
          <a:xfrm rot="5400000">
            <a:off x="2043113" y="2308225"/>
            <a:ext cx="292100" cy="301625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614E07-4B66-419A-9FF8-A7766F0B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8" y="187003"/>
            <a:ext cx="1500188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3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27784" y="188640"/>
            <a:ext cx="285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Carencias minerales</a:t>
            </a:r>
            <a:endParaRPr lang="es-A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96136" y="1011292"/>
            <a:ext cx="240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Macrominerales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48040" y="1900928"/>
            <a:ext cx="126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Fósforo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69966" y="1506161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Calcio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80109" y="2340051"/>
            <a:ext cx="152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Magnesio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20074" y="2825840"/>
            <a:ext cx="9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Sodio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82956" y="3284984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Potasio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66689" y="3760755"/>
            <a:ext cx="9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Cloro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611393" y="4293096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Azufre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9512" y="1196752"/>
            <a:ext cx="1512887" cy="3095625"/>
            <a:chOff x="521" y="709"/>
            <a:chExt cx="953" cy="1950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521" y="709"/>
              <a:ext cx="953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 b="1" dirty="0">
                  <a:latin typeface="Tahoma" pitchFamily="34" charset="0"/>
                </a:rPr>
                <a:t>Agua</a:t>
              </a:r>
              <a:endParaRPr lang="es-ES" sz="3200" b="1" dirty="0">
                <a:latin typeface="Tahoma" pitchFamily="34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521" y="1253"/>
              <a:ext cx="953" cy="1406"/>
              <a:chOff x="1292" y="2523"/>
              <a:chExt cx="953" cy="1406"/>
            </a:xfrm>
          </p:grpSpPr>
          <p:sp>
            <p:nvSpPr>
              <p:cNvPr id="32" name="AutoShape 11"/>
              <p:cNvSpPr>
                <a:spLocks noChangeArrowheads="1"/>
              </p:cNvSpPr>
              <p:nvPr/>
            </p:nvSpPr>
            <p:spPr bwMode="auto">
              <a:xfrm>
                <a:off x="1292" y="2523"/>
                <a:ext cx="953" cy="1406"/>
              </a:xfrm>
              <a:prstGeom prst="can">
                <a:avLst>
                  <a:gd name="adj" fmla="val 2623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33" name="AutoShape 12"/>
              <p:cNvSpPr>
                <a:spLocks noChangeArrowheads="1"/>
              </p:cNvSpPr>
              <p:nvPr/>
            </p:nvSpPr>
            <p:spPr bwMode="auto">
              <a:xfrm>
                <a:off x="1292" y="2840"/>
                <a:ext cx="953" cy="1089"/>
              </a:xfrm>
              <a:prstGeom prst="can">
                <a:avLst>
                  <a:gd name="adj" fmla="val 2032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_tradnl" sz="2800" b="1"/>
                  <a:t>1 litro</a:t>
                </a:r>
                <a:endParaRPr lang="es-ES" sz="2800" b="1"/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960663" y="1268760"/>
            <a:ext cx="2195513" cy="2976562"/>
            <a:chOff x="4150" y="709"/>
            <a:chExt cx="1383" cy="1875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4377" y="709"/>
              <a:ext cx="907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3200" b="1">
                  <a:latin typeface="Tahoma" pitchFamily="34" charset="0"/>
                </a:rPr>
                <a:t>Na Cl</a:t>
              </a:r>
              <a:endParaRPr lang="es-ES" sz="3200" b="1">
                <a:latin typeface="Tahoma" pitchFamily="34" charset="0"/>
              </a:endParaRPr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4150" y="2296"/>
              <a:ext cx="136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2400" b="1">
                  <a:latin typeface="Tahoma" pitchFamily="34" charset="0"/>
                </a:rPr>
                <a:t>300 mMol</a:t>
              </a:r>
              <a:endParaRPr lang="es-ES" sz="2400" b="1">
                <a:latin typeface="Tahoma" pitchFamily="34" charset="0"/>
              </a:endParaRPr>
            </a:p>
          </p:txBody>
        </p:sp>
        <p:pic>
          <p:nvPicPr>
            <p:cNvPr id="36" name="Picture 15" descr="salfina_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0" y="1162"/>
              <a:ext cx="1383" cy="1154"/>
            </a:xfrm>
            <a:prstGeom prst="rect">
              <a:avLst/>
            </a:prstGeom>
            <a:noFill/>
          </p:spPr>
        </p:pic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051720" y="2420888"/>
            <a:ext cx="216058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dirty="0">
                <a:latin typeface="Tahoma" pitchFamily="34" charset="0"/>
              </a:rPr>
              <a:t>Retención del agua</a:t>
            </a:r>
            <a:endParaRPr lang="es-ES" sz="2800" b="1" dirty="0">
              <a:latin typeface="Tahoma" pitchFamily="34" charset="0"/>
            </a:endParaRP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1763688" y="2348880"/>
            <a:ext cx="432246" cy="115183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4067944" y="2348880"/>
            <a:ext cx="432048" cy="108039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5" name="Oval 24"/>
          <p:cNvSpPr/>
          <p:nvPr/>
        </p:nvSpPr>
        <p:spPr>
          <a:xfrm>
            <a:off x="6433086" y="2808638"/>
            <a:ext cx="1296144" cy="504056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solidFill>
                <a:schemeClr val="tx1"/>
              </a:solidFill>
            </a:endParaRPr>
          </a:p>
        </p:txBody>
      </p:sp>
      <p:pic>
        <p:nvPicPr>
          <p:cNvPr id="92161" name="Picture 1" descr="C:\Users\Guillermo\Documents\Docencia\Gifs\Gifs Animados Vacas (1)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1800200" cy="1735907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6516216" y="3717032"/>
            <a:ext cx="1296144" cy="504056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73165D-F6FA-45B7-B42E-EEB44C8E9BDE}"/>
              </a:ext>
            </a:extLst>
          </p:cNvPr>
          <p:cNvSpPr/>
          <p:nvPr/>
        </p:nvSpPr>
        <p:spPr>
          <a:xfrm>
            <a:off x="6457856" y="3293275"/>
            <a:ext cx="1296144" cy="458234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997E22-02AE-4172-96B2-45B98EA3CCB5}"/>
              </a:ext>
            </a:extLst>
          </p:cNvPr>
          <p:cNvSpPr/>
          <p:nvPr/>
        </p:nvSpPr>
        <p:spPr>
          <a:xfrm>
            <a:off x="6498800" y="4325270"/>
            <a:ext cx="1296144" cy="458234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E4E86F-64E1-4472-95E1-00F384E5BDA2}"/>
              </a:ext>
            </a:extLst>
          </p:cNvPr>
          <p:cNvGrpSpPr/>
          <p:nvPr/>
        </p:nvGrpSpPr>
        <p:grpSpPr>
          <a:xfrm>
            <a:off x="7105928" y="4768693"/>
            <a:ext cx="1796248" cy="1541625"/>
            <a:chOff x="7105928" y="4768693"/>
            <a:chExt cx="1796248" cy="15416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FC17D30-65CD-474A-AEEA-8472E25F2442}"/>
                </a:ext>
              </a:extLst>
            </p:cNvPr>
            <p:cNvSpPr/>
            <p:nvPr/>
          </p:nvSpPr>
          <p:spPr>
            <a:xfrm>
              <a:off x="7105928" y="5158190"/>
              <a:ext cx="1796248" cy="115212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  <a:alpha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0" rIns="0" bIns="0" rtlCol="0" anchor="ctr"/>
            <a:lstStyle/>
            <a:p>
              <a:pPr algn="ctr"/>
              <a:r>
                <a:rPr lang="es-AR" sz="2000" b="1" dirty="0">
                  <a:solidFill>
                    <a:schemeClr val="tx1"/>
                  </a:solidFill>
                </a:rPr>
                <a:t>Fuentes inorgánicas (agua)</a:t>
              </a:r>
            </a:p>
            <a:p>
              <a:pPr algn="ctr"/>
              <a:endParaRPr lang="es-AR" sz="2000" dirty="0"/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46B333A2-A1C6-4F98-AE73-1717682D0945}"/>
                </a:ext>
              </a:extLst>
            </p:cNvPr>
            <p:cNvSpPr/>
            <p:nvPr/>
          </p:nvSpPr>
          <p:spPr>
            <a:xfrm rot="9991663">
              <a:off x="7372444" y="4768693"/>
              <a:ext cx="394690" cy="4348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65ED9F-4139-4B95-9B6D-639FE04D4ED0}"/>
              </a:ext>
            </a:extLst>
          </p:cNvPr>
          <p:cNvGrpSpPr/>
          <p:nvPr/>
        </p:nvGrpSpPr>
        <p:grpSpPr>
          <a:xfrm>
            <a:off x="4903460" y="4798682"/>
            <a:ext cx="2160588" cy="1508999"/>
            <a:chOff x="7653644" y="4573796"/>
            <a:chExt cx="2160588" cy="150899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3467E9E-AA63-4C7D-9A2C-33F306066246}"/>
                </a:ext>
              </a:extLst>
            </p:cNvPr>
            <p:cNvSpPr/>
            <p:nvPr/>
          </p:nvSpPr>
          <p:spPr>
            <a:xfrm>
              <a:off x="7653644" y="4930667"/>
              <a:ext cx="2160588" cy="115212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  <a:alpha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0" rIns="0" bIns="0" rtlCol="0" anchor="ctr"/>
            <a:lstStyle/>
            <a:p>
              <a:pPr algn="ctr"/>
              <a:r>
                <a:rPr lang="es-AR" sz="2000" b="1" dirty="0">
                  <a:solidFill>
                    <a:schemeClr val="tx1"/>
                  </a:solidFill>
                </a:rPr>
                <a:t>Aminoácidos azufrados (bacterias)</a:t>
              </a:r>
            </a:p>
            <a:p>
              <a:pPr algn="ctr"/>
              <a:endParaRPr lang="es-AR" sz="2000" dirty="0"/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55B0ECB5-7B6D-4D61-BA6C-B5B6113360CB}"/>
                </a:ext>
              </a:extLst>
            </p:cNvPr>
            <p:cNvSpPr/>
            <p:nvPr/>
          </p:nvSpPr>
          <p:spPr>
            <a:xfrm rot="1260952">
              <a:off x="9244559" y="4573796"/>
              <a:ext cx="394690" cy="4348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2050" name="Picture 2" descr="Resultado de imagen para vaca tomando sol">
            <a:extLst>
              <a:ext uri="{FF2B5EF4-FFF2-40B4-BE49-F238E27FC236}">
                <a16:creationId xmlns:a16="http://schemas.microsoft.com/office/drawing/2014/main" id="{D92B49F0-4F93-444C-9C91-B7107E0C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30" y="2987106"/>
            <a:ext cx="1451277" cy="10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A6609BB-C14F-44ED-9EED-21BC712ADAD3}"/>
              </a:ext>
            </a:extLst>
          </p:cNvPr>
          <p:cNvGrpSpPr/>
          <p:nvPr/>
        </p:nvGrpSpPr>
        <p:grpSpPr>
          <a:xfrm>
            <a:off x="2325292" y="4285709"/>
            <a:ext cx="4117447" cy="839862"/>
            <a:chOff x="2325292" y="4285709"/>
            <a:chExt cx="4117447" cy="839862"/>
          </a:xfrm>
        </p:grpSpPr>
        <p:sp>
          <p:nvSpPr>
            <p:cNvPr id="20" name="Arrow: Left 19">
              <a:extLst>
                <a:ext uri="{FF2B5EF4-FFF2-40B4-BE49-F238E27FC236}">
                  <a16:creationId xmlns:a16="http://schemas.microsoft.com/office/drawing/2014/main" id="{3C9E629D-5626-4272-BCB0-73DE0C4FB914}"/>
                </a:ext>
              </a:extLst>
            </p:cNvPr>
            <p:cNvSpPr/>
            <p:nvPr/>
          </p:nvSpPr>
          <p:spPr>
            <a:xfrm rot="21184095">
              <a:off x="5918351" y="4423979"/>
              <a:ext cx="524388" cy="386781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C82B795-C314-4656-8A80-6E1024A4802B}"/>
                </a:ext>
              </a:extLst>
            </p:cNvPr>
            <p:cNvSpPr/>
            <p:nvPr/>
          </p:nvSpPr>
          <p:spPr>
            <a:xfrm>
              <a:off x="2325292" y="4285709"/>
              <a:ext cx="3549812" cy="8398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ctr"/>
            <a:lstStyle/>
            <a:p>
              <a:pPr marL="285750" indent="-285750">
                <a:buFontTx/>
                <a:buChar char="-"/>
              </a:pPr>
              <a:r>
                <a:rPr lang="es-AR" sz="2400" b="1" dirty="0">
                  <a:solidFill>
                    <a:schemeClr val="tx1"/>
                  </a:solidFill>
                </a:rPr>
                <a:t>Hipocuprosis</a:t>
              </a:r>
            </a:p>
            <a:p>
              <a:pPr marL="285750" indent="-285750">
                <a:buFontTx/>
                <a:buChar char="-"/>
              </a:pPr>
              <a:r>
                <a:rPr lang="es-AR" sz="2400" b="1" dirty="0" err="1">
                  <a:solidFill>
                    <a:schemeClr val="tx1"/>
                  </a:solidFill>
                </a:rPr>
                <a:t>Polioencéfalomalacia</a:t>
              </a:r>
              <a:endParaRPr lang="es-AR" sz="2400" b="1" dirty="0">
                <a:solidFill>
                  <a:schemeClr val="tx1"/>
                </a:solidFill>
              </a:endParaRPr>
            </a:p>
            <a:p>
              <a:pPr algn="ctr"/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33583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-27384"/>
            <a:ext cx="10260631" cy="6877451"/>
          </a:xfrm>
          <a:prstGeom prst="rect">
            <a:avLst/>
          </a:prstGeom>
        </p:spPr>
      </p:pic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280828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600" b="1" dirty="0"/>
              <a:t>Conclusiones</a:t>
            </a:r>
            <a:endParaRPr lang="es-ES_tradnl" sz="3600" b="1" dirty="0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0" y="993984"/>
            <a:ext cx="9144000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s-AR" sz="3600" b="1" dirty="0"/>
              <a:t> </a:t>
            </a:r>
            <a:r>
              <a:rPr lang="es-AR" sz="3200" b="1" dirty="0"/>
              <a:t>No es sólo importante la cantidad de cada macromineral, sino también la relación entre ambos</a:t>
            </a:r>
            <a:endParaRPr lang="es-ES_tradnl" sz="3200" b="1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1" y="2233315"/>
            <a:ext cx="9144001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s-AR" sz="3200" b="1" dirty="0"/>
              <a:t>Calcio: depende un sistema hormonal que debe estar activo aportando poco Ca, pero la deficiencia de Mg o el exceso de P lo perjudican</a:t>
            </a:r>
            <a:endParaRPr lang="es-ES_tradnl" sz="32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4725144"/>
            <a:ext cx="9144000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s-AR" sz="3600" b="1" dirty="0"/>
              <a:t> </a:t>
            </a:r>
            <a:r>
              <a:rPr lang="es-AR" sz="3200" b="1" dirty="0"/>
              <a:t>Sodio: Es esencial pero en exceso deprime el consumo y eleva la DCAD </a:t>
            </a:r>
            <a:endParaRPr lang="es-ES_tradnl" sz="3200" b="1" dirty="0">
              <a:solidFill>
                <a:srgbClr val="FF0000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" y="3975362"/>
            <a:ext cx="914387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s-AR" sz="3200" b="1" dirty="0"/>
              <a:t>Magnesio: En 12 horas se puede perder todo</a:t>
            </a:r>
            <a:endParaRPr lang="es-ES_tradnl" sz="3200" b="1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142E9BB-6C2A-490E-98E3-9F786AE7E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034643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s-AR" sz="3600" b="1" dirty="0"/>
              <a:t> </a:t>
            </a:r>
            <a:r>
              <a:rPr lang="es-AR" sz="3200" b="1" dirty="0"/>
              <a:t>Potasio y azufre: esenciales o perjudiciales</a:t>
            </a:r>
            <a:endParaRPr lang="es-ES_trad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11" grpId="0" animBg="1"/>
      <p:bldP spid="10" grpId="0" animBg="1"/>
      <p:bldP spid="1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-27384"/>
            <a:ext cx="10260631" cy="6877451"/>
          </a:xfrm>
          <a:prstGeom prst="rect">
            <a:avLst/>
          </a:prstGeom>
        </p:spPr>
      </p:pic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280828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600" b="1" dirty="0"/>
              <a:t>Objetivos</a:t>
            </a:r>
            <a:endParaRPr lang="es-ES_tradnl" sz="3600" b="1" dirty="0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0" y="993984"/>
            <a:ext cx="9144000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s-AR" sz="3600" b="1" dirty="0"/>
              <a:t> </a:t>
            </a:r>
            <a:r>
              <a:rPr lang="es-AR" sz="3200" b="1" dirty="0"/>
              <a:t>Comprender la importancia de minerales y vitaminas en la producción</a:t>
            </a:r>
            <a:endParaRPr lang="es-ES_tradnl" sz="3200" b="1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1" y="2233315"/>
            <a:ext cx="9144001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s-AR" sz="3200" b="1" dirty="0"/>
              <a:t>Identificar los riesgos productivos de las carencias de macrominerales en sistemas de producción</a:t>
            </a:r>
            <a:endParaRPr lang="es-ES_tradnl" sz="32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4582869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s-AR" sz="3600" b="1" dirty="0"/>
              <a:t> </a:t>
            </a:r>
            <a:r>
              <a:rPr lang="es-AR" sz="3200" b="1" dirty="0"/>
              <a:t>Analizar posibilidades de diagnóstico y control </a:t>
            </a:r>
            <a:endParaRPr lang="es-ES_tradnl" sz="3200" b="1" dirty="0">
              <a:solidFill>
                <a:srgbClr val="FF0000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" y="3399298"/>
            <a:ext cx="9143877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s-AR" sz="3200" b="1" dirty="0"/>
              <a:t>Reconocer la importancia de la interacción entre los macrominerales</a:t>
            </a:r>
            <a:endParaRPr lang="es-ES_tradn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11" grpId="0" animBg="1"/>
      <p:bldP spid="10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Resultado de imagen para brang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509120"/>
            <a:ext cx="2647950" cy="1733551"/>
          </a:xfrm>
          <a:prstGeom prst="rect">
            <a:avLst/>
          </a:prstGeom>
          <a:noFill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41313" y="592138"/>
            <a:ext cx="727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1800">
              <a:latin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2413" y="306388"/>
            <a:ext cx="871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800" b="1">
                <a:latin typeface="Verdana" pitchFamily="34" charset="0"/>
              </a:rPr>
              <a:t>¿Qué es la nutrición vitamínico-mineral?</a:t>
            </a:r>
            <a:endParaRPr lang="es-ES_tradnl" sz="2800" b="1">
              <a:latin typeface="Verdana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917575" y="2320925"/>
            <a:ext cx="5184775" cy="3959225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3720" y="2378670"/>
            <a:ext cx="2584450" cy="827088"/>
            <a:chOff x="839" y="1498"/>
            <a:chExt cx="1628" cy="521"/>
          </a:xfrm>
        </p:grpSpPr>
        <p:sp>
          <p:nvSpPr>
            <p:cNvPr id="2064" name="AutoShape 6"/>
            <p:cNvSpPr>
              <a:spLocks noChangeArrowheads="1"/>
            </p:cNvSpPr>
            <p:nvPr/>
          </p:nvSpPr>
          <p:spPr bwMode="auto">
            <a:xfrm flipH="1">
              <a:off x="2127" y="1498"/>
              <a:ext cx="340" cy="521"/>
            </a:xfrm>
            <a:prstGeom prst="rtTriangl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065" name="Text Box 7"/>
            <p:cNvSpPr txBox="1">
              <a:spLocks noChangeArrowheads="1"/>
            </p:cNvSpPr>
            <p:nvPr/>
          </p:nvSpPr>
          <p:spPr bwMode="auto">
            <a:xfrm>
              <a:off x="839" y="1570"/>
              <a:ext cx="13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2000" b="1">
                  <a:latin typeface="Arial" charset="0"/>
                </a:rPr>
                <a:t>microminerales</a:t>
              </a:r>
              <a:endParaRPr lang="es-ES_tradnl" sz="2000" b="1">
                <a:latin typeface="Arial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09963" y="2378670"/>
            <a:ext cx="2374900" cy="827088"/>
            <a:chOff x="2472" y="1498"/>
            <a:chExt cx="1496" cy="521"/>
          </a:xfrm>
        </p:grpSpPr>
        <p:sp>
          <p:nvSpPr>
            <p:cNvPr id="2062" name="AutoShape 9"/>
            <p:cNvSpPr>
              <a:spLocks noChangeArrowheads="1"/>
            </p:cNvSpPr>
            <p:nvPr/>
          </p:nvSpPr>
          <p:spPr bwMode="auto">
            <a:xfrm>
              <a:off x="2472" y="1498"/>
              <a:ext cx="340" cy="521"/>
            </a:xfrm>
            <a:prstGeom prst="rtTriangl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063" name="Text Box 10"/>
            <p:cNvSpPr txBox="1">
              <a:spLocks noChangeArrowheads="1"/>
            </p:cNvSpPr>
            <p:nvPr/>
          </p:nvSpPr>
          <p:spPr bwMode="auto">
            <a:xfrm>
              <a:off x="2789" y="1570"/>
              <a:ext cx="11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2000" b="1">
                  <a:latin typeface="Arial" charset="0"/>
                </a:rPr>
                <a:t>vitaminas</a:t>
              </a:r>
              <a:endParaRPr lang="es-ES_tradnl" sz="2000" b="1">
                <a:latin typeface="Arial" charset="0"/>
              </a:endParaRPr>
            </a:p>
          </p:txBody>
        </p:sp>
      </p:grp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917575" y="2335213"/>
            <a:ext cx="5184775" cy="3959225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 flipV="1">
            <a:off x="899592" y="5085358"/>
            <a:ext cx="5181600" cy="1223962"/>
          </a:xfrm>
          <a:custGeom>
            <a:avLst/>
            <a:gdLst>
              <a:gd name="T0" fmla="*/ 4778827 w 21600"/>
              <a:gd name="T1" fmla="*/ 611981 h 21600"/>
              <a:gd name="T2" fmla="*/ 2590800 w 21600"/>
              <a:gd name="T3" fmla="*/ 1223962 h 21600"/>
              <a:gd name="T4" fmla="*/ 402773 w 21600"/>
              <a:gd name="T5" fmla="*/ 611981 h 21600"/>
              <a:gd name="T6" fmla="*/ 2590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79 w 21600"/>
              <a:gd name="T13" fmla="*/ 3479 h 21600"/>
              <a:gd name="T14" fmla="*/ 18121 w 21600"/>
              <a:gd name="T15" fmla="*/ 181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357" y="21600"/>
                </a:lnTo>
                <a:lnTo>
                  <a:pt x="1824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s-AR" sz="3200" b="1" dirty="0">
                <a:latin typeface="Arial" charset="0"/>
              </a:rPr>
              <a:t>Energía</a:t>
            </a:r>
            <a:endParaRPr lang="es-ES_tradnl" sz="3200" b="1" dirty="0">
              <a:latin typeface="Arial" charset="0"/>
            </a:endParaRP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 flipV="1">
            <a:off x="1735978" y="4063217"/>
            <a:ext cx="3536950" cy="1008063"/>
          </a:xfrm>
          <a:custGeom>
            <a:avLst/>
            <a:gdLst>
              <a:gd name="T0" fmla="*/ 3216168 w 21600"/>
              <a:gd name="T1" fmla="*/ 504032 h 21600"/>
              <a:gd name="T2" fmla="*/ 1768475 w 21600"/>
              <a:gd name="T3" fmla="*/ 1008063 h 21600"/>
              <a:gd name="T4" fmla="*/ 320782 w 21600"/>
              <a:gd name="T5" fmla="*/ 504032 h 21600"/>
              <a:gd name="T6" fmla="*/ 17684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59 w 21600"/>
              <a:gd name="T13" fmla="*/ 3759 h 21600"/>
              <a:gd name="T14" fmla="*/ 17841 w 21600"/>
              <a:gd name="T15" fmla="*/ 178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918" y="21600"/>
                </a:lnTo>
                <a:lnTo>
                  <a:pt x="1768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s-AR" sz="2800" b="1" dirty="0">
                <a:latin typeface="Arial" charset="0"/>
              </a:rPr>
              <a:t>Proteínas</a:t>
            </a:r>
            <a:endParaRPr lang="es-ES_tradnl" sz="2800" b="1" dirty="0">
              <a:latin typeface="Arial" charset="0"/>
            </a:endParaRPr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 flipV="1">
            <a:off x="2371725" y="3213695"/>
            <a:ext cx="2266950" cy="863600"/>
          </a:xfrm>
          <a:custGeom>
            <a:avLst/>
            <a:gdLst>
              <a:gd name="T0" fmla="*/ 1984001 w 21600"/>
              <a:gd name="T1" fmla="*/ 431800 h 21600"/>
              <a:gd name="T2" fmla="*/ 1133475 w 21600"/>
              <a:gd name="T3" fmla="*/ 863600 h 21600"/>
              <a:gd name="T4" fmla="*/ 282949 w 21600"/>
              <a:gd name="T5" fmla="*/ 431800 h 21600"/>
              <a:gd name="T6" fmla="*/ 11334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6 w 21600"/>
              <a:gd name="T13" fmla="*/ 4496 h 21600"/>
              <a:gd name="T14" fmla="*/ 17104 w 21600"/>
              <a:gd name="T15" fmla="*/ 171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2" y="21600"/>
                </a:lnTo>
                <a:lnTo>
                  <a:pt x="1620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s-AR" b="1">
                <a:latin typeface="Arial" charset="0"/>
              </a:rPr>
              <a:t>Macro</a:t>
            </a:r>
          </a:p>
          <a:p>
            <a:pPr algn="ctr"/>
            <a:r>
              <a:rPr lang="es-AR" b="1">
                <a:latin typeface="Arial" charset="0"/>
              </a:rPr>
              <a:t>minerales</a:t>
            </a:r>
            <a:endParaRPr lang="es-ES_tradnl" b="1">
              <a:latin typeface="Arial" charset="0"/>
            </a:endParaRPr>
          </a:p>
        </p:txBody>
      </p:sp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050" y="1111250"/>
            <a:ext cx="33782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14">
            <a:extLst>
              <a:ext uri="{FF2B5EF4-FFF2-40B4-BE49-F238E27FC236}">
                <a16:creationId xmlns:a16="http://schemas.microsoft.com/office/drawing/2014/main" id="{44E82887-2F68-4632-8C24-49B832627D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22732" y="6302372"/>
            <a:ext cx="7488832" cy="555625"/>
          </a:xfrm>
          <a:custGeom>
            <a:avLst/>
            <a:gdLst>
              <a:gd name="T0" fmla="*/ 4778827 w 21600"/>
              <a:gd name="T1" fmla="*/ 611981 h 21600"/>
              <a:gd name="T2" fmla="*/ 2590800 w 21600"/>
              <a:gd name="T3" fmla="*/ 1223962 h 21600"/>
              <a:gd name="T4" fmla="*/ 402773 w 21600"/>
              <a:gd name="T5" fmla="*/ 611981 h 21600"/>
              <a:gd name="T6" fmla="*/ 2590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79 w 21600"/>
              <a:gd name="T13" fmla="*/ 3479 h 21600"/>
              <a:gd name="T14" fmla="*/ 18121 w 21600"/>
              <a:gd name="T15" fmla="*/ 181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357" y="21600"/>
                </a:lnTo>
                <a:lnTo>
                  <a:pt x="18243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s-AR" sz="3200" b="1" dirty="0">
                <a:latin typeface="Arial" charset="0"/>
              </a:rPr>
              <a:t>Agua</a:t>
            </a:r>
            <a:endParaRPr lang="es-ES_tradnl" sz="3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  <p:bldP spid="43023" grpId="0" animBg="1"/>
      <p:bldP spid="4302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Resultado de imagen para suelo planta ani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3501008"/>
          </a:xfrm>
          <a:prstGeom prst="rect">
            <a:avLst/>
          </a:prstGeom>
          <a:noFill/>
        </p:spPr>
      </p:pic>
      <p:sp useBgFill="1"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" y="-26988"/>
            <a:ext cx="8713788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Helvetica-Condensed" pitchFamily="34" charset="0"/>
              </a:rPr>
              <a:t>Riesgos</a:t>
            </a:r>
            <a:endParaRPr lang="es-ES" sz="6000" b="1" dirty="0">
              <a:latin typeface="Garamond" pitchFamily="18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332656"/>
            <a:ext cx="9144000" cy="4692353"/>
            <a:chOff x="0" y="332656"/>
            <a:chExt cx="9144000" cy="4692353"/>
          </a:xfrm>
        </p:grpSpPr>
        <p:pic>
          <p:nvPicPr>
            <p:cNvPr id="5" name="Picture 4" descr="Resultado de imagen para caricatura vaca flac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700808"/>
              <a:ext cx="2790308" cy="2232248"/>
            </a:xfrm>
            <a:prstGeom prst="rect">
              <a:avLst/>
            </a:prstGeom>
            <a:noFill/>
          </p:spPr>
        </p:pic>
        <p:pic>
          <p:nvPicPr>
            <p:cNvPr id="161796" name="Picture 4" descr="Resultado de imagen para caricatura vaca flac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501008"/>
              <a:ext cx="1905000" cy="1524001"/>
            </a:xfrm>
            <a:prstGeom prst="rect">
              <a:avLst/>
            </a:prstGeom>
            <a:noFill/>
          </p:spPr>
        </p:pic>
        <p:pic>
          <p:nvPicPr>
            <p:cNvPr id="6" name="Picture 4" descr="Resultado de imagen para caricatura vaca flac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53592" y="332656"/>
              <a:ext cx="3690408" cy="2952328"/>
            </a:xfrm>
            <a:prstGeom prst="rect">
              <a:avLst/>
            </a:prstGeom>
            <a:noFill/>
          </p:spPr>
        </p:pic>
      </p:grpSp>
      <p:sp>
        <p:nvSpPr>
          <p:cNvPr id="8" name="Oval 7"/>
          <p:cNvSpPr/>
          <p:nvPr/>
        </p:nvSpPr>
        <p:spPr>
          <a:xfrm>
            <a:off x="539552" y="5661248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P</a:t>
            </a:r>
          </a:p>
        </p:txBody>
      </p:sp>
      <p:sp>
        <p:nvSpPr>
          <p:cNvPr id="9" name="Oval 8"/>
          <p:cNvSpPr/>
          <p:nvPr/>
        </p:nvSpPr>
        <p:spPr>
          <a:xfrm>
            <a:off x="5220072" y="5589240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AR" sz="2400" b="1" dirty="0"/>
              <a:t>Na</a:t>
            </a:r>
          </a:p>
        </p:txBody>
      </p:sp>
      <p:sp>
        <p:nvSpPr>
          <p:cNvPr id="10" name="Oval 9"/>
          <p:cNvSpPr/>
          <p:nvPr/>
        </p:nvSpPr>
        <p:spPr>
          <a:xfrm>
            <a:off x="7956376" y="5733256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AR" sz="2400" b="1" dirty="0"/>
              <a:t>Cu</a:t>
            </a:r>
          </a:p>
        </p:txBody>
      </p:sp>
      <p:sp>
        <p:nvSpPr>
          <p:cNvPr id="11" name="Oval 10"/>
          <p:cNvSpPr/>
          <p:nvPr/>
        </p:nvSpPr>
        <p:spPr>
          <a:xfrm>
            <a:off x="2771800" y="5885656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AR" sz="2400" b="1" dirty="0"/>
              <a:t>Zn</a:t>
            </a:r>
          </a:p>
        </p:txBody>
      </p:sp>
      <p:sp>
        <p:nvSpPr>
          <p:cNvPr id="16" name="Oval 15"/>
          <p:cNvSpPr/>
          <p:nvPr/>
        </p:nvSpPr>
        <p:spPr>
          <a:xfrm>
            <a:off x="1763688" y="4437112"/>
            <a:ext cx="1080120" cy="1080120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7" name="Oval 16"/>
          <p:cNvSpPr/>
          <p:nvPr/>
        </p:nvSpPr>
        <p:spPr>
          <a:xfrm>
            <a:off x="3419872" y="3789040"/>
            <a:ext cx="1728192" cy="1800200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8" name="Oval 17"/>
          <p:cNvSpPr/>
          <p:nvPr/>
        </p:nvSpPr>
        <p:spPr>
          <a:xfrm>
            <a:off x="5796136" y="2996952"/>
            <a:ext cx="1944216" cy="2520280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" y="-26988"/>
            <a:ext cx="8713788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Helvetica-Condensed" pitchFamily="34" charset="0"/>
              </a:rPr>
              <a:t>Riesgos</a:t>
            </a:r>
            <a:endParaRPr lang="es-ES" sz="6000" b="1" dirty="0">
              <a:latin typeface="Garamond" pitchFamily="18" charset="0"/>
            </a:endParaRPr>
          </a:p>
        </p:txBody>
      </p:sp>
      <p:sp>
        <p:nvSpPr>
          <p:cNvPr id="150534" name="AutoShape 6" descr="Resultado de imagen para rastroj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50536" name="AutoShape 8" descr="Resultado de imagen para rastroj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150538" name="Picture 10" descr="Resultado de imagen para rastroj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744416" cy="2808312"/>
          </a:xfrm>
          <a:prstGeom prst="rect">
            <a:avLst/>
          </a:prstGeom>
          <a:noFill/>
        </p:spPr>
      </p:pic>
      <p:sp>
        <p:nvSpPr>
          <p:cNvPr id="150540" name="AutoShape 12" descr="Resultado de imagen para hilux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150544" name="Picture 16" descr="Resultado de imagen para vacas en la in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3744416" cy="2868223"/>
          </a:xfrm>
          <a:prstGeom prst="rect">
            <a:avLst/>
          </a:prstGeom>
          <a:noFill/>
        </p:spPr>
      </p:pic>
      <p:grpSp>
        <p:nvGrpSpPr>
          <p:cNvPr id="3" name="Group 14"/>
          <p:cNvGrpSpPr/>
          <p:nvPr/>
        </p:nvGrpSpPr>
        <p:grpSpPr>
          <a:xfrm>
            <a:off x="3995936" y="692696"/>
            <a:ext cx="5148064" cy="2736304"/>
            <a:chOff x="3995936" y="692696"/>
            <a:chExt cx="5148064" cy="2736304"/>
          </a:xfrm>
        </p:grpSpPr>
        <p:pic>
          <p:nvPicPr>
            <p:cNvPr id="150542" name="Picture 14" descr="Resultado de imagen para hilux 20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8608" y="692696"/>
              <a:ext cx="4715392" cy="2736304"/>
            </a:xfrm>
            <a:prstGeom prst="rect">
              <a:avLst/>
            </a:prstGeom>
            <a:noFill/>
          </p:spPr>
        </p:pic>
        <p:sp>
          <p:nvSpPr>
            <p:cNvPr id="13" name="Right Arrow 12"/>
            <p:cNvSpPr/>
            <p:nvPr/>
          </p:nvSpPr>
          <p:spPr>
            <a:xfrm>
              <a:off x="3995936" y="1268760"/>
              <a:ext cx="432048" cy="13681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3995936" y="3212976"/>
            <a:ext cx="5148064" cy="3537012"/>
            <a:chOff x="3995936" y="3212976"/>
            <a:chExt cx="5148064" cy="3537012"/>
          </a:xfrm>
        </p:grpSpPr>
        <p:pic>
          <p:nvPicPr>
            <p:cNvPr id="150546" name="Picture 18" descr="Resultado de imagen para raza brahman hembr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7984" y="3212976"/>
              <a:ext cx="4716016" cy="3537012"/>
            </a:xfrm>
            <a:prstGeom prst="rect">
              <a:avLst/>
            </a:prstGeom>
            <a:noFill/>
          </p:spPr>
        </p:pic>
        <p:sp>
          <p:nvSpPr>
            <p:cNvPr id="14" name="Right Arrow 13"/>
            <p:cNvSpPr/>
            <p:nvPr/>
          </p:nvSpPr>
          <p:spPr>
            <a:xfrm>
              <a:off x="3995936" y="3933056"/>
              <a:ext cx="432048" cy="13681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6" descr="iceberg"/>
          <p:cNvPicPr>
            <a:picLocks noChangeAspect="1" noChangeArrowheads="1"/>
          </p:cNvPicPr>
          <p:nvPr/>
        </p:nvPicPr>
        <p:blipFill>
          <a:blip r:embed="rId2" cstate="print"/>
          <a:srcRect t="2225"/>
          <a:stretch>
            <a:fillRect/>
          </a:stretch>
        </p:blipFill>
        <p:spPr bwMode="auto">
          <a:xfrm>
            <a:off x="142875" y="1052513"/>
            <a:ext cx="4071938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" y="-26988"/>
            <a:ext cx="8713788" cy="101600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Helvetica-Condensed" pitchFamily="34" charset="0"/>
              </a:rPr>
              <a:t>Consecuencias de las carencias</a:t>
            </a:r>
            <a:r>
              <a:rPr lang="es-ES" sz="6000" b="1" dirty="0">
                <a:latin typeface="Garamond" pitchFamily="18" charset="0"/>
              </a:rPr>
              <a:t> </a:t>
            </a:r>
          </a:p>
        </p:txBody>
      </p:sp>
      <p:grpSp>
        <p:nvGrpSpPr>
          <p:cNvPr id="2" name="16 Grupo"/>
          <p:cNvGrpSpPr>
            <a:grpSpLocks/>
          </p:cNvGrpSpPr>
          <p:nvPr/>
        </p:nvGrpSpPr>
        <p:grpSpPr bwMode="auto">
          <a:xfrm>
            <a:off x="3708400" y="1714500"/>
            <a:ext cx="2676525" cy="642938"/>
            <a:chOff x="3929058" y="2000240"/>
            <a:chExt cx="2676007" cy="642942"/>
          </a:xfrm>
        </p:grpSpPr>
        <p:sp>
          <p:nvSpPr>
            <p:cNvPr id="15" name="14 Flecha derecha"/>
            <p:cNvSpPr/>
            <p:nvPr/>
          </p:nvSpPr>
          <p:spPr>
            <a:xfrm>
              <a:off x="3929058" y="2000240"/>
              <a:ext cx="785661" cy="642942"/>
            </a:xfrm>
            <a:prstGeom prst="rightArrow">
              <a:avLst/>
            </a:prstGeom>
            <a:ln>
              <a:solidFill>
                <a:srgbClr val="1408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118" name="15 CuadroTexto"/>
            <p:cNvSpPr txBox="1">
              <a:spLocks noChangeArrowheads="1"/>
            </p:cNvSpPr>
            <p:nvPr/>
          </p:nvSpPr>
          <p:spPr bwMode="auto">
            <a:xfrm>
              <a:off x="4748049" y="2025640"/>
              <a:ext cx="1857016" cy="57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3200" b="1"/>
                <a:t>Clínicas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40152" y="1000125"/>
            <a:ext cx="3527426" cy="2052638"/>
            <a:chOff x="3833" y="630"/>
            <a:chExt cx="2222" cy="1293"/>
          </a:xfrm>
        </p:grpSpPr>
        <p:sp>
          <p:nvSpPr>
            <p:cNvPr id="4115" name="17 Abrir llave"/>
            <p:cNvSpPr>
              <a:spLocks/>
            </p:cNvSpPr>
            <p:nvPr/>
          </p:nvSpPr>
          <p:spPr bwMode="auto">
            <a:xfrm>
              <a:off x="3833" y="630"/>
              <a:ext cx="236" cy="1293"/>
            </a:xfrm>
            <a:prstGeom prst="leftBrace">
              <a:avLst>
                <a:gd name="adj1" fmla="val 4794"/>
                <a:gd name="adj2" fmla="val 50000"/>
              </a:avLst>
            </a:prstGeom>
            <a:noFill/>
            <a:ln w="38100" algn="ctr">
              <a:solidFill>
                <a:srgbClr val="14086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s-AR"/>
            </a:p>
          </p:txBody>
        </p:sp>
        <p:sp>
          <p:nvSpPr>
            <p:cNvPr id="4116" name="18 CuadroTexto"/>
            <p:cNvSpPr txBox="1">
              <a:spLocks noChangeArrowheads="1"/>
            </p:cNvSpPr>
            <p:nvPr/>
          </p:nvSpPr>
          <p:spPr bwMode="auto">
            <a:xfrm>
              <a:off x="3923" y="663"/>
              <a:ext cx="2132" cy="1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  <a:buClr>
                  <a:srgbClr val="0070C0"/>
                </a:buClr>
                <a:buFont typeface="Wingdings" pitchFamily="2" charset="2"/>
                <a:buChar char="ü"/>
              </a:pPr>
              <a:r>
                <a:rPr lang="es-AR" sz="2400" b="1" dirty="0"/>
                <a:t> Fractura espontánea</a:t>
              </a:r>
            </a:p>
            <a:p>
              <a:pPr>
                <a:lnSpc>
                  <a:spcPts val="3500"/>
                </a:lnSpc>
                <a:buClr>
                  <a:srgbClr val="0070C0"/>
                </a:buClr>
                <a:buFont typeface="Wingdings" pitchFamily="2" charset="2"/>
                <a:buChar char="ü"/>
              </a:pPr>
              <a:r>
                <a:rPr lang="es-AR" sz="2400" b="1" dirty="0"/>
                <a:t> Pelaje hirsuto</a:t>
              </a:r>
            </a:p>
            <a:p>
              <a:pPr>
                <a:lnSpc>
                  <a:spcPts val="3500"/>
                </a:lnSpc>
                <a:buClr>
                  <a:srgbClr val="0070C0"/>
                </a:buClr>
                <a:buFont typeface="Wingdings" pitchFamily="2" charset="2"/>
                <a:buChar char="ü"/>
              </a:pPr>
              <a:r>
                <a:rPr lang="es-AR" sz="2400" b="1" dirty="0"/>
                <a:t> Emaciación</a:t>
              </a:r>
            </a:p>
            <a:p>
              <a:pPr>
                <a:lnSpc>
                  <a:spcPts val="3500"/>
                </a:lnSpc>
                <a:buClr>
                  <a:srgbClr val="0070C0"/>
                </a:buClr>
                <a:buFont typeface="Wingdings" pitchFamily="2" charset="2"/>
                <a:buChar char="ü"/>
              </a:pPr>
              <a:r>
                <a:rPr lang="es-AR" sz="2400" b="1" dirty="0"/>
                <a:t> Infertilidad</a:t>
              </a:r>
            </a:p>
          </p:txBody>
        </p:sp>
      </p:grpSp>
      <p:grpSp>
        <p:nvGrpSpPr>
          <p:cNvPr id="4" name="19 Grupo"/>
          <p:cNvGrpSpPr>
            <a:grpSpLocks/>
          </p:cNvGrpSpPr>
          <p:nvPr/>
        </p:nvGrpSpPr>
        <p:grpSpPr bwMode="auto">
          <a:xfrm>
            <a:off x="3708400" y="3286125"/>
            <a:ext cx="3033713" cy="642938"/>
            <a:chOff x="3929058" y="2000240"/>
            <a:chExt cx="3033197" cy="642942"/>
          </a:xfrm>
        </p:grpSpPr>
        <p:sp>
          <p:nvSpPr>
            <p:cNvPr id="21" name="20 Flecha derecha"/>
            <p:cNvSpPr/>
            <p:nvPr/>
          </p:nvSpPr>
          <p:spPr>
            <a:xfrm>
              <a:off x="3929058" y="2000240"/>
              <a:ext cx="785679" cy="642942"/>
            </a:xfrm>
            <a:prstGeom prst="rightArrow">
              <a:avLst/>
            </a:prstGeom>
            <a:ln>
              <a:solidFill>
                <a:srgbClr val="1408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114" name="21 CuadroTexto"/>
            <p:cNvSpPr txBox="1">
              <a:spLocks noChangeArrowheads="1"/>
            </p:cNvSpPr>
            <p:nvPr/>
          </p:nvSpPr>
          <p:spPr bwMode="auto">
            <a:xfrm>
              <a:off x="4748069" y="2025640"/>
              <a:ext cx="2214186" cy="57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3200" b="1"/>
                <a:t>Subclínicas</a:t>
              </a:r>
            </a:p>
          </p:txBody>
        </p:sp>
      </p:grpSp>
      <p:cxnSp>
        <p:nvCxnSpPr>
          <p:cNvPr id="25" name="24 Conector recto"/>
          <p:cNvCxnSpPr>
            <a:cxnSpLocks noChangeShapeType="1"/>
          </p:cNvCxnSpPr>
          <p:nvPr/>
        </p:nvCxnSpPr>
        <p:spPr bwMode="auto">
          <a:xfrm rot="10800000">
            <a:off x="4440238" y="3937000"/>
            <a:ext cx="2071687" cy="1588"/>
          </a:xfrm>
          <a:prstGeom prst="line">
            <a:avLst/>
          </a:prstGeom>
          <a:noFill/>
          <a:ln w="38100" algn="ctr">
            <a:solidFill>
              <a:srgbClr val="14086E"/>
            </a:solidFill>
            <a:round/>
            <a:headEnd/>
            <a:tailEnd/>
          </a:ln>
        </p:spPr>
      </p:cxnSp>
      <p:cxnSp>
        <p:nvCxnSpPr>
          <p:cNvPr id="27" name="26 Conector recto"/>
          <p:cNvCxnSpPr>
            <a:cxnSpLocks noChangeShapeType="1"/>
          </p:cNvCxnSpPr>
          <p:nvPr/>
        </p:nvCxnSpPr>
        <p:spPr bwMode="auto">
          <a:xfrm rot="5400000">
            <a:off x="4191000" y="4173538"/>
            <a:ext cx="500063" cy="1587"/>
          </a:xfrm>
          <a:prstGeom prst="line">
            <a:avLst/>
          </a:prstGeom>
          <a:noFill/>
          <a:ln w="38100" algn="ctr">
            <a:solidFill>
              <a:srgbClr val="14086E"/>
            </a:solidFill>
            <a:round/>
            <a:headEnd/>
            <a:tailEnd/>
          </a:ln>
        </p:spPr>
      </p:cxnSp>
      <p:cxnSp>
        <p:nvCxnSpPr>
          <p:cNvPr id="29" name="28 Conector recto de flecha"/>
          <p:cNvCxnSpPr>
            <a:cxnSpLocks noChangeShapeType="1"/>
          </p:cNvCxnSpPr>
          <p:nvPr/>
        </p:nvCxnSpPr>
        <p:spPr bwMode="auto">
          <a:xfrm>
            <a:off x="4427538" y="4411663"/>
            <a:ext cx="428625" cy="1587"/>
          </a:xfrm>
          <a:prstGeom prst="straightConnector1">
            <a:avLst/>
          </a:prstGeom>
          <a:noFill/>
          <a:ln w="38100" algn="ctr">
            <a:solidFill>
              <a:srgbClr val="14086E"/>
            </a:solidFill>
            <a:round/>
            <a:headEnd/>
            <a:tailEnd type="triangle" w="med" len="med"/>
          </a:ln>
        </p:spPr>
      </p:cxn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4896296" y="4149080"/>
            <a:ext cx="414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s-AR" sz="2400" b="1" dirty="0"/>
              <a:t>Menores ganancias de peso</a:t>
            </a:r>
          </a:p>
        </p:txBody>
      </p:sp>
      <p:cxnSp>
        <p:nvCxnSpPr>
          <p:cNvPr id="31" name="30 Conector recto"/>
          <p:cNvCxnSpPr>
            <a:cxnSpLocks noChangeShapeType="1"/>
          </p:cNvCxnSpPr>
          <p:nvPr/>
        </p:nvCxnSpPr>
        <p:spPr bwMode="auto">
          <a:xfrm rot="5400000">
            <a:off x="4191000" y="4830763"/>
            <a:ext cx="500063" cy="1587"/>
          </a:xfrm>
          <a:prstGeom prst="line">
            <a:avLst/>
          </a:prstGeom>
          <a:noFill/>
          <a:ln w="38100" algn="ctr">
            <a:solidFill>
              <a:srgbClr val="14086E"/>
            </a:solidFill>
            <a:round/>
            <a:headEnd/>
            <a:tailEnd/>
          </a:ln>
        </p:spPr>
      </p:cxnSp>
      <p:cxnSp>
        <p:nvCxnSpPr>
          <p:cNvPr id="32" name="31 Conector recto de flecha"/>
          <p:cNvCxnSpPr>
            <a:cxnSpLocks noChangeShapeType="1"/>
          </p:cNvCxnSpPr>
          <p:nvPr/>
        </p:nvCxnSpPr>
        <p:spPr bwMode="auto">
          <a:xfrm>
            <a:off x="4427538" y="5067300"/>
            <a:ext cx="428625" cy="1588"/>
          </a:xfrm>
          <a:prstGeom prst="straightConnector1">
            <a:avLst/>
          </a:prstGeom>
          <a:noFill/>
          <a:ln w="38100" algn="ctr">
            <a:solidFill>
              <a:srgbClr val="14086E"/>
            </a:solidFill>
            <a:round/>
            <a:headEnd/>
            <a:tailEnd type="triangle" w="med" len="med"/>
          </a:ln>
        </p:spPr>
      </p:cxnSp>
      <p:sp>
        <p:nvSpPr>
          <p:cNvPr id="33" name="32 CuadroTexto"/>
          <p:cNvSpPr txBox="1">
            <a:spLocks noChangeArrowheads="1"/>
          </p:cNvSpPr>
          <p:nvPr/>
        </p:nvSpPr>
        <p:spPr bwMode="auto">
          <a:xfrm>
            <a:off x="4856163" y="4832350"/>
            <a:ext cx="461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s-AR" sz="2400" b="1" dirty="0"/>
              <a:t>Menor resistencia a infecciones</a:t>
            </a:r>
          </a:p>
        </p:txBody>
      </p:sp>
      <p:cxnSp>
        <p:nvCxnSpPr>
          <p:cNvPr id="34" name="33 Conector recto"/>
          <p:cNvCxnSpPr>
            <a:cxnSpLocks noChangeShapeType="1"/>
          </p:cNvCxnSpPr>
          <p:nvPr/>
        </p:nvCxnSpPr>
        <p:spPr bwMode="auto">
          <a:xfrm rot="5400000">
            <a:off x="4191001" y="5549900"/>
            <a:ext cx="500062" cy="1587"/>
          </a:xfrm>
          <a:prstGeom prst="line">
            <a:avLst/>
          </a:prstGeom>
          <a:noFill/>
          <a:ln w="38100" algn="ctr">
            <a:solidFill>
              <a:srgbClr val="14086E"/>
            </a:solidFill>
            <a:round/>
            <a:headEnd/>
            <a:tailEnd/>
          </a:ln>
        </p:spPr>
      </p:cxnSp>
      <p:cxnSp>
        <p:nvCxnSpPr>
          <p:cNvPr id="35" name="34 Conector recto de flecha"/>
          <p:cNvCxnSpPr>
            <a:cxnSpLocks noChangeShapeType="1"/>
          </p:cNvCxnSpPr>
          <p:nvPr/>
        </p:nvCxnSpPr>
        <p:spPr bwMode="auto">
          <a:xfrm>
            <a:off x="4427538" y="5786438"/>
            <a:ext cx="428625" cy="1587"/>
          </a:xfrm>
          <a:prstGeom prst="straightConnector1">
            <a:avLst/>
          </a:prstGeom>
          <a:noFill/>
          <a:ln w="38100" algn="ctr">
            <a:solidFill>
              <a:srgbClr val="14086E"/>
            </a:solidFill>
            <a:round/>
            <a:headEnd/>
            <a:tailEnd type="triangle" w="med" len="med"/>
          </a:ln>
        </p:spPr>
      </p:cxnSp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4856163" y="5562600"/>
            <a:ext cx="46116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s-AR" sz="2400" b="1" dirty="0"/>
              <a:t>Menor eficiencia reproductiva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0" y="1988840"/>
            <a:ext cx="6372200" cy="4176464"/>
          </a:xfrm>
          <a:prstGeom prst="rect">
            <a:avLst/>
          </a:prstGeom>
          <a:solidFill>
            <a:srgbClr val="140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2627784" y="188640"/>
            <a:ext cx="285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Carencias minerales</a:t>
            </a:r>
            <a:endParaRPr lang="es-A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96136" y="1011292"/>
            <a:ext cx="240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Macrominerales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48040" y="1900928"/>
            <a:ext cx="126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Fósforo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69966" y="1506161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Calcio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80109" y="2340051"/>
            <a:ext cx="152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Magnesio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20074" y="2825840"/>
            <a:ext cx="9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Sodio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82956" y="3284984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Potasio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66689" y="3760755"/>
            <a:ext cx="9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Cloro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611393" y="4293096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Azufre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16 CuadroTexto"/>
          <p:cNvSpPr txBox="1">
            <a:spLocks noChangeArrowheads="1"/>
          </p:cNvSpPr>
          <p:nvPr/>
        </p:nvSpPr>
        <p:spPr bwMode="auto">
          <a:xfrm>
            <a:off x="2483768" y="764704"/>
            <a:ext cx="1643063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AR" sz="1600" b="1" u="sng" dirty="0" err="1">
                <a:latin typeface="Aharoni" pitchFamily="2" charset="-79"/>
                <a:cs typeface="Aharoni" pitchFamily="2" charset="-79"/>
              </a:rPr>
              <a:t>requerimientos</a:t>
            </a:r>
            <a:r>
              <a:rPr lang="es-AR" sz="4000" b="1" dirty="0" err="1">
                <a:latin typeface="Aharoni" pitchFamily="2" charset="-79"/>
                <a:cs typeface="Aharoni" pitchFamily="2" charset="-79"/>
              </a:rPr>
              <a:t>gr</a:t>
            </a:r>
            <a:r>
              <a:rPr lang="es-AR" sz="4000" b="1" dirty="0">
                <a:latin typeface="Aharoni" pitchFamily="2" charset="-79"/>
                <a:cs typeface="Aharoni" pitchFamily="2" charset="-79"/>
              </a:rPr>
              <a:t>/día</a:t>
            </a:r>
          </a:p>
        </p:txBody>
      </p:sp>
      <p:pic>
        <p:nvPicPr>
          <p:cNvPr id="30" name="Picture 2" descr="C:\Users\Coco\Documents\Docencia\Gifs\cow20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0944"/>
            <a:ext cx="1390401" cy="11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971525" y="1484784"/>
            <a:ext cx="540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200" b="1" dirty="0"/>
              <a:t>Regulación hormonal propia</a:t>
            </a:r>
            <a:endParaRPr lang="es-ES_tradnl" sz="3200" b="1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65388" y="2371725"/>
            <a:ext cx="328612" cy="1447800"/>
            <a:chOff x="2072" y="927"/>
            <a:chExt cx="207" cy="720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072" y="927"/>
              <a:ext cx="0" cy="72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2072" y="999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2072" y="114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072" y="1287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072" y="1431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2072" y="1563"/>
              <a:ext cx="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2138" y="1503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138" y="1371"/>
              <a:ext cx="4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132" y="951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2135" y="1089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132" y="1227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600" b="1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87875" y="2865438"/>
            <a:ext cx="1879600" cy="1920875"/>
            <a:chOff x="3568" y="1292"/>
            <a:chExt cx="1184" cy="1210"/>
          </a:xfrm>
        </p:grpSpPr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3790" y="1292"/>
              <a:ext cx="747" cy="1210"/>
            </a:xfrm>
            <a:custGeom>
              <a:avLst/>
              <a:gdLst>
                <a:gd name="T0" fmla="*/ 0 w 1867"/>
                <a:gd name="T1" fmla="*/ 0 h 3023"/>
                <a:gd name="T2" fmla="*/ 0 w 1867"/>
                <a:gd name="T3" fmla="*/ 0 h 3023"/>
                <a:gd name="T4" fmla="*/ 0 w 1867"/>
                <a:gd name="T5" fmla="*/ 0 h 3023"/>
                <a:gd name="T6" fmla="*/ 0 w 1867"/>
                <a:gd name="T7" fmla="*/ 0 h 3023"/>
                <a:gd name="T8" fmla="*/ 0 w 1867"/>
                <a:gd name="T9" fmla="*/ 0 h 3023"/>
                <a:gd name="T10" fmla="*/ 0 w 1867"/>
                <a:gd name="T11" fmla="*/ 0 h 3023"/>
                <a:gd name="T12" fmla="*/ 0 w 1867"/>
                <a:gd name="T13" fmla="*/ 0 h 3023"/>
                <a:gd name="T14" fmla="*/ 0 w 1867"/>
                <a:gd name="T15" fmla="*/ 0 h 3023"/>
                <a:gd name="T16" fmla="*/ 0 w 1867"/>
                <a:gd name="T17" fmla="*/ 0 h 3023"/>
                <a:gd name="T18" fmla="*/ 0 w 1867"/>
                <a:gd name="T19" fmla="*/ 0 h 3023"/>
                <a:gd name="T20" fmla="*/ 0 w 1867"/>
                <a:gd name="T21" fmla="*/ 0 h 3023"/>
                <a:gd name="T22" fmla="*/ 0 w 1867"/>
                <a:gd name="T23" fmla="*/ 0 h 3023"/>
                <a:gd name="T24" fmla="*/ 0 w 1867"/>
                <a:gd name="T25" fmla="*/ 0 h 30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67"/>
                <a:gd name="T40" fmla="*/ 0 h 3023"/>
                <a:gd name="T41" fmla="*/ 1867 w 1867"/>
                <a:gd name="T42" fmla="*/ 3023 h 30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67" h="3023">
                  <a:moveTo>
                    <a:pt x="1555" y="1389"/>
                  </a:moveTo>
                  <a:cubicBezTo>
                    <a:pt x="1567" y="1237"/>
                    <a:pt x="1625" y="1231"/>
                    <a:pt x="1675" y="1089"/>
                  </a:cubicBezTo>
                  <a:cubicBezTo>
                    <a:pt x="1725" y="947"/>
                    <a:pt x="1866" y="703"/>
                    <a:pt x="1855" y="534"/>
                  </a:cubicBezTo>
                  <a:cubicBezTo>
                    <a:pt x="1844" y="365"/>
                    <a:pt x="1747" y="152"/>
                    <a:pt x="1606" y="76"/>
                  </a:cubicBezTo>
                  <a:cubicBezTo>
                    <a:pt x="1465" y="0"/>
                    <a:pt x="1206" y="16"/>
                    <a:pt x="1006" y="76"/>
                  </a:cubicBezTo>
                  <a:cubicBezTo>
                    <a:pt x="806" y="136"/>
                    <a:pt x="567" y="262"/>
                    <a:pt x="406" y="436"/>
                  </a:cubicBezTo>
                  <a:cubicBezTo>
                    <a:pt x="245" y="610"/>
                    <a:pt x="80" y="819"/>
                    <a:pt x="40" y="1119"/>
                  </a:cubicBezTo>
                  <a:cubicBezTo>
                    <a:pt x="0" y="1419"/>
                    <a:pt x="54" y="1961"/>
                    <a:pt x="166" y="2236"/>
                  </a:cubicBezTo>
                  <a:cubicBezTo>
                    <a:pt x="278" y="2511"/>
                    <a:pt x="475" y="2649"/>
                    <a:pt x="715" y="2769"/>
                  </a:cubicBezTo>
                  <a:cubicBezTo>
                    <a:pt x="955" y="2889"/>
                    <a:pt x="1416" y="3023"/>
                    <a:pt x="1606" y="2956"/>
                  </a:cubicBezTo>
                  <a:cubicBezTo>
                    <a:pt x="1796" y="2889"/>
                    <a:pt x="1843" y="2543"/>
                    <a:pt x="1855" y="2364"/>
                  </a:cubicBezTo>
                  <a:cubicBezTo>
                    <a:pt x="1867" y="2185"/>
                    <a:pt x="1725" y="2047"/>
                    <a:pt x="1675" y="1884"/>
                  </a:cubicBezTo>
                  <a:cubicBezTo>
                    <a:pt x="1625" y="1721"/>
                    <a:pt x="1580" y="1492"/>
                    <a:pt x="1555" y="1389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3568" y="1827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3916" y="1539"/>
              <a:ext cx="65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25 (OH)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s-E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4144" y="1727"/>
              <a:ext cx="0" cy="36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3848" y="2115"/>
              <a:ext cx="90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1-25 (OH)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es-ES" sz="1600" b="1" dirty="0">
                  <a:solidFill>
                    <a:schemeClr val="bg1"/>
                  </a:solidFill>
                  <a:latin typeface="Arial" charset="0"/>
                </a:rPr>
                <a:t> D</a:t>
              </a:r>
              <a:r>
                <a:rPr lang="es-ES" sz="1600" b="1" baseline="-25000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019300" y="3248025"/>
            <a:ext cx="2403475" cy="557213"/>
            <a:chOff x="1950" y="1533"/>
            <a:chExt cx="1514" cy="351"/>
          </a:xfrm>
        </p:grpSpPr>
        <p:sp>
          <p:nvSpPr>
            <p:cNvPr id="51" name="AutoShape 31"/>
            <p:cNvSpPr>
              <a:spLocks noChangeArrowheads="1"/>
            </p:cNvSpPr>
            <p:nvPr/>
          </p:nvSpPr>
          <p:spPr bwMode="auto">
            <a:xfrm rot="5400000" flipH="1">
              <a:off x="1951" y="1697"/>
              <a:ext cx="186" cy="18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2600" y="1836"/>
              <a:ext cx="33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3" name="Text Box 33"/>
            <p:cNvSpPr txBox="1">
              <a:spLocks noChangeArrowheads="1"/>
            </p:cNvSpPr>
            <p:nvPr/>
          </p:nvSpPr>
          <p:spPr bwMode="auto">
            <a:xfrm>
              <a:off x="3080" y="1692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PTH</a:t>
              </a:r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2524" y="1533"/>
              <a:ext cx="3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(+)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181100" y="3829050"/>
            <a:ext cx="5267325" cy="2243138"/>
            <a:chOff x="1422" y="1899"/>
            <a:chExt cx="3318" cy="1413"/>
          </a:xfrm>
        </p:grpSpPr>
        <p:sp>
          <p:nvSpPr>
            <p:cNvPr id="56" name="Line 37"/>
            <p:cNvSpPr>
              <a:spLocks noChangeShapeType="1"/>
            </p:cNvSpPr>
            <p:nvPr/>
          </p:nvSpPr>
          <p:spPr bwMode="auto">
            <a:xfrm flipH="1">
              <a:off x="3184" y="1899"/>
              <a:ext cx="96" cy="2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422" y="1968"/>
              <a:ext cx="1894" cy="864"/>
            </a:xfrm>
            <a:custGeom>
              <a:avLst/>
              <a:gdLst>
                <a:gd name="T0" fmla="*/ 1 w 3451"/>
                <a:gd name="T1" fmla="*/ 0 h 1822"/>
                <a:gd name="T2" fmla="*/ 2 w 3451"/>
                <a:gd name="T3" fmla="*/ 0 h 1822"/>
                <a:gd name="T4" fmla="*/ 2 w 3451"/>
                <a:gd name="T5" fmla="*/ 0 h 1822"/>
                <a:gd name="T6" fmla="*/ 2 w 3451"/>
                <a:gd name="T7" fmla="*/ 0 h 1822"/>
                <a:gd name="T8" fmla="*/ 2 w 3451"/>
                <a:gd name="T9" fmla="*/ 0 h 1822"/>
                <a:gd name="T10" fmla="*/ 2 w 3451"/>
                <a:gd name="T11" fmla="*/ 0 h 1822"/>
                <a:gd name="T12" fmla="*/ 3 w 3451"/>
                <a:gd name="T13" fmla="*/ 0 h 1822"/>
                <a:gd name="T14" fmla="*/ 3 w 3451"/>
                <a:gd name="T15" fmla="*/ 0 h 1822"/>
                <a:gd name="T16" fmla="*/ 2 w 3451"/>
                <a:gd name="T17" fmla="*/ 0 h 1822"/>
                <a:gd name="T18" fmla="*/ 2 w 3451"/>
                <a:gd name="T19" fmla="*/ 0 h 1822"/>
                <a:gd name="T20" fmla="*/ 1 w 3451"/>
                <a:gd name="T21" fmla="*/ 0 h 1822"/>
                <a:gd name="T22" fmla="*/ 1 w 3451"/>
                <a:gd name="T23" fmla="*/ 0 h 1822"/>
                <a:gd name="T24" fmla="*/ 1 w 3451"/>
                <a:gd name="T25" fmla="*/ 0 h 1822"/>
                <a:gd name="T26" fmla="*/ 1 w 3451"/>
                <a:gd name="T27" fmla="*/ 0 h 1822"/>
                <a:gd name="T28" fmla="*/ 1 w 3451"/>
                <a:gd name="T29" fmla="*/ 0 h 1822"/>
                <a:gd name="T30" fmla="*/ 1 w 3451"/>
                <a:gd name="T31" fmla="*/ 0 h 1822"/>
                <a:gd name="T32" fmla="*/ 1 w 3451"/>
                <a:gd name="T33" fmla="*/ 0 h 1822"/>
                <a:gd name="T34" fmla="*/ 1 w 3451"/>
                <a:gd name="T35" fmla="*/ 0 h 1822"/>
                <a:gd name="T36" fmla="*/ 1 w 3451"/>
                <a:gd name="T37" fmla="*/ 0 h 18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1"/>
                <a:gd name="T58" fmla="*/ 0 h 1822"/>
                <a:gd name="T59" fmla="*/ 3451 w 3451"/>
                <a:gd name="T60" fmla="*/ 1822 h 18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1" h="1822">
                  <a:moveTo>
                    <a:pt x="1406" y="682"/>
                  </a:moveTo>
                  <a:cubicBezTo>
                    <a:pt x="1606" y="652"/>
                    <a:pt x="1986" y="562"/>
                    <a:pt x="2126" y="502"/>
                  </a:cubicBezTo>
                  <a:cubicBezTo>
                    <a:pt x="2266" y="442"/>
                    <a:pt x="2152" y="401"/>
                    <a:pt x="2246" y="322"/>
                  </a:cubicBezTo>
                  <a:cubicBezTo>
                    <a:pt x="2340" y="243"/>
                    <a:pt x="2570" y="60"/>
                    <a:pt x="2690" y="30"/>
                  </a:cubicBezTo>
                  <a:cubicBezTo>
                    <a:pt x="2810" y="0"/>
                    <a:pt x="2931" y="50"/>
                    <a:pt x="2966" y="142"/>
                  </a:cubicBezTo>
                  <a:cubicBezTo>
                    <a:pt x="3001" y="234"/>
                    <a:pt x="2831" y="474"/>
                    <a:pt x="2900" y="585"/>
                  </a:cubicBezTo>
                  <a:cubicBezTo>
                    <a:pt x="2969" y="696"/>
                    <a:pt x="3309" y="704"/>
                    <a:pt x="3380" y="810"/>
                  </a:cubicBezTo>
                  <a:cubicBezTo>
                    <a:pt x="3451" y="916"/>
                    <a:pt x="3435" y="1153"/>
                    <a:pt x="3326" y="1222"/>
                  </a:cubicBezTo>
                  <a:cubicBezTo>
                    <a:pt x="3217" y="1291"/>
                    <a:pt x="2887" y="1253"/>
                    <a:pt x="2726" y="1222"/>
                  </a:cubicBezTo>
                  <a:cubicBezTo>
                    <a:pt x="2565" y="1191"/>
                    <a:pt x="2600" y="1035"/>
                    <a:pt x="2360" y="1035"/>
                  </a:cubicBezTo>
                  <a:cubicBezTo>
                    <a:pt x="2120" y="1035"/>
                    <a:pt x="1545" y="1101"/>
                    <a:pt x="1286" y="1222"/>
                  </a:cubicBezTo>
                  <a:cubicBezTo>
                    <a:pt x="1027" y="1343"/>
                    <a:pt x="966" y="1702"/>
                    <a:pt x="806" y="1762"/>
                  </a:cubicBezTo>
                  <a:cubicBezTo>
                    <a:pt x="646" y="1822"/>
                    <a:pt x="407" y="1678"/>
                    <a:pt x="326" y="1582"/>
                  </a:cubicBezTo>
                  <a:cubicBezTo>
                    <a:pt x="245" y="1486"/>
                    <a:pt x="366" y="1279"/>
                    <a:pt x="320" y="1185"/>
                  </a:cubicBezTo>
                  <a:cubicBezTo>
                    <a:pt x="274" y="1091"/>
                    <a:pt x="89" y="1134"/>
                    <a:pt x="50" y="1020"/>
                  </a:cubicBezTo>
                  <a:cubicBezTo>
                    <a:pt x="11" y="906"/>
                    <a:pt x="0" y="588"/>
                    <a:pt x="86" y="502"/>
                  </a:cubicBezTo>
                  <a:cubicBezTo>
                    <a:pt x="172" y="416"/>
                    <a:pt x="426" y="472"/>
                    <a:pt x="566" y="502"/>
                  </a:cubicBezTo>
                  <a:cubicBezTo>
                    <a:pt x="706" y="532"/>
                    <a:pt x="786" y="652"/>
                    <a:pt x="926" y="682"/>
                  </a:cubicBezTo>
                  <a:cubicBezTo>
                    <a:pt x="1066" y="712"/>
                    <a:pt x="1206" y="712"/>
                    <a:pt x="1406" y="682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H="1">
              <a:off x="3184" y="2187"/>
              <a:ext cx="624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1512" y="2271"/>
              <a:ext cx="167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b="1">
                  <a:solidFill>
                    <a:schemeClr val="bg1"/>
                  </a:solidFill>
                  <a:latin typeface="Arial" charset="0"/>
                </a:rPr>
                <a:t>reabsorción ósea</a:t>
              </a:r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3743" y="2738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3743" y="2906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3747" y="2571"/>
              <a:ext cx="258" cy="173"/>
            </a:xfrm>
            <a:custGeom>
              <a:avLst/>
              <a:gdLst>
                <a:gd name="T0" fmla="*/ 0 w 645"/>
                <a:gd name="T1" fmla="*/ 0 h 433"/>
                <a:gd name="T2" fmla="*/ 0 w 645"/>
                <a:gd name="T3" fmla="*/ 0 h 433"/>
                <a:gd name="T4" fmla="*/ 0 w 645"/>
                <a:gd name="T5" fmla="*/ 0 h 433"/>
                <a:gd name="T6" fmla="*/ 0 w 645"/>
                <a:gd name="T7" fmla="*/ 0 h 433"/>
                <a:gd name="T8" fmla="*/ 0 w 645"/>
                <a:gd name="T9" fmla="*/ 0 h 433"/>
                <a:gd name="T10" fmla="*/ 0 w 645"/>
                <a:gd name="T11" fmla="*/ 0 h 433"/>
                <a:gd name="T12" fmla="*/ 0 w 645"/>
                <a:gd name="T13" fmla="*/ 0 h 433"/>
                <a:gd name="T14" fmla="*/ 0 w 645"/>
                <a:gd name="T15" fmla="*/ 0 h 433"/>
                <a:gd name="T16" fmla="*/ 0 w 645"/>
                <a:gd name="T17" fmla="*/ 0 h 433"/>
                <a:gd name="T18" fmla="*/ 0 w 645"/>
                <a:gd name="T19" fmla="*/ 0 h 433"/>
                <a:gd name="T20" fmla="*/ 0 w 645"/>
                <a:gd name="T21" fmla="*/ 0 h 433"/>
                <a:gd name="T22" fmla="*/ 0 w 645"/>
                <a:gd name="T23" fmla="*/ 0 h 433"/>
                <a:gd name="T24" fmla="*/ 0 w 645"/>
                <a:gd name="T25" fmla="*/ 0 h 433"/>
                <a:gd name="T26" fmla="*/ 0 w 645"/>
                <a:gd name="T27" fmla="*/ 0 h 433"/>
                <a:gd name="T28" fmla="*/ 0 w 645"/>
                <a:gd name="T29" fmla="*/ 0 h 4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5"/>
                <a:gd name="T46" fmla="*/ 0 h 433"/>
                <a:gd name="T47" fmla="*/ 645 w 645"/>
                <a:gd name="T48" fmla="*/ 433 h 4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5" h="433">
                  <a:moveTo>
                    <a:pt x="533" y="5"/>
                  </a:moveTo>
                  <a:cubicBezTo>
                    <a:pt x="443" y="2"/>
                    <a:pt x="180" y="0"/>
                    <a:pt x="93" y="15"/>
                  </a:cubicBezTo>
                  <a:cubicBezTo>
                    <a:pt x="6" y="30"/>
                    <a:pt x="26" y="57"/>
                    <a:pt x="13" y="95"/>
                  </a:cubicBezTo>
                  <a:cubicBezTo>
                    <a:pt x="0" y="133"/>
                    <a:pt x="10" y="193"/>
                    <a:pt x="13" y="245"/>
                  </a:cubicBezTo>
                  <a:cubicBezTo>
                    <a:pt x="16" y="297"/>
                    <a:pt x="10" y="377"/>
                    <a:pt x="33" y="405"/>
                  </a:cubicBezTo>
                  <a:cubicBezTo>
                    <a:pt x="56" y="433"/>
                    <a:pt x="80" y="413"/>
                    <a:pt x="153" y="415"/>
                  </a:cubicBezTo>
                  <a:cubicBezTo>
                    <a:pt x="226" y="417"/>
                    <a:pt x="395" y="420"/>
                    <a:pt x="473" y="415"/>
                  </a:cubicBezTo>
                  <a:cubicBezTo>
                    <a:pt x="551" y="410"/>
                    <a:pt x="615" y="400"/>
                    <a:pt x="623" y="385"/>
                  </a:cubicBezTo>
                  <a:cubicBezTo>
                    <a:pt x="631" y="370"/>
                    <a:pt x="520" y="349"/>
                    <a:pt x="523" y="325"/>
                  </a:cubicBezTo>
                  <a:cubicBezTo>
                    <a:pt x="526" y="301"/>
                    <a:pt x="644" y="262"/>
                    <a:pt x="644" y="242"/>
                  </a:cubicBezTo>
                  <a:cubicBezTo>
                    <a:pt x="644" y="222"/>
                    <a:pt x="523" y="221"/>
                    <a:pt x="523" y="205"/>
                  </a:cubicBezTo>
                  <a:cubicBezTo>
                    <a:pt x="523" y="189"/>
                    <a:pt x="641" y="163"/>
                    <a:pt x="643" y="145"/>
                  </a:cubicBezTo>
                  <a:cubicBezTo>
                    <a:pt x="645" y="127"/>
                    <a:pt x="535" y="113"/>
                    <a:pt x="533" y="95"/>
                  </a:cubicBezTo>
                  <a:cubicBezTo>
                    <a:pt x="531" y="77"/>
                    <a:pt x="633" y="50"/>
                    <a:pt x="633" y="35"/>
                  </a:cubicBezTo>
                  <a:cubicBezTo>
                    <a:pt x="633" y="20"/>
                    <a:pt x="631" y="20"/>
                    <a:pt x="533" y="5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3808" y="2619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3816" y="2783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3808" y="2959"/>
              <a:ext cx="48" cy="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6" name="Text Box 47"/>
            <p:cNvSpPr txBox="1">
              <a:spLocks noChangeArrowheads="1"/>
            </p:cNvSpPr>
            <p:nvPr/>
          </p:nvSpPr>
          <p:spPr bwMode="auto">
            <a:xfrm>
              <a:off x="3312" y="3120"/>
              <a:ext cx="142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b="1">
                  <a:solidFill>
                    <a:schemeClr val="bg1"/>
                  </a:solidFill>
                  <a:latin typeface="Arial" charset="0"/>
                </a:rPr>
                <a:t>absorción intestinal</a:t>
              </a:r>
            </a:p>
          </p:txBody>
        </p:sp>
        <p:sp>
          <p:nvSpPr>
            <p:cNvPr id="67" name="Line 48"/>
            <p:cNvSpPr>
              <a:spLocks noChangeShapeType="1"/>
            </p:cNvSpPr>
            <p:nvPr/>
          </p:nvSpPr>
          <p:spPr bwMode="auto">
            <a:xfrm flipH="1">
              <a:off x="3952" y="2259"/>
              <a:ext cx="192" cy="2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8" name="Line 49"/>
            <p:cNvSpPr>
              <a:spLocks noChangeShapeType="1"/>
            </p:cNvSpPr>
            <p:nvPr/>
          </p:nvSpPr>
          <p:spPr bwMode="auto">
            <a:xfrm>
              <a:off x="2752" y="2475"/>
              <a:ext cx="0" cy="2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9" name="Line 50"/>
            <p:cNvSpPr>
              <a:spLocks noChangeShapeType="1"/>
            </p:cNvSpPr>
            <p:nvPr/>
          </p:nvSpPr>
          <p:spPr bwMode="auto">
            <a:xfrm flipH="1">
              <a:off x="3040" y="2835"/>
              <a:ext cx="124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0" name="Text Box 51"/>
            <p:cNvSpPr txBox="1">
              <a:spLocks noChangeArrowheads="1"/>
            </p:cNvSpPr>
            <p:nvPr/>
          </p:nvSpPr>
          <p:spPr bwMode="auto">
            <a:xfrm>
              <a:off x="2208" y="2835"/>
              <a:ext cx="864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</a:t>
              </a:r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 Calcio</a:t>
              </a:r>
            </a:p>
            <a:p>
              <a:pPr algn="ctr" eaLnBrk="0" hangingPunct="0"/>
              <a:r>
                <a:rPr lang="es-ES" sz="2000" b="1">
                  <a:solidFill>
                    <a:schemeClr val="bg1"/>
                  </a:solidFill>
                  <a:latin typeface="Arial" charset="0"/>
                </a:rPr>
                <a:t>disponible</a:t>
              </a:r>
              <a:endParaRPr lang="es-ES" sz="20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1" name="Freeform 54"/>
          <p:cNvSpPr>
            <a:spLocks/>
          </p:cNvSpPr>
          <p:nvPr/>
        </p:nvSpPr>
        <p:spPr bwMode="auto">
          <a:xfrm>
            <a:off x="142875" y="2449513"/>
            <a:ext cx="2227263" cy="3298825"/>
          </a:xfrm>
          <a:custGeom>
            <a:avLst/>
            <a:gdLst>
              <a:gd name="T0" fmla="*/ 2147483647 w 2404"/>
              <a:gd name="T1" fmla="*/ 2147483647 h 4206"/>
              <a:gd name="T2" fmla="*/ 2147483647 w 2404"/>
              <a:gd name="T3" fmla="*/ 2147483647 h 4206"/>
              <a:gd name="T4" fmla="*/ 2147483647 w 2404"/>
              <a:gd name="T5" fmla="*/ 2147483647 h 4206"/>
              <a:gd name="T6" fmla="*/ 2147483647 w 2404"/>
              <a:gd name="T7" fmla="*/ 2147483647 h 4206"/>
              <a:gd name="T8" fmla="*/ 2147483647 w 2404"/>
              <a:gd name="T9" fmla="*/ 2147483647 h 4206"/>
              <a:gd name="T10" fmla="*/ 2147483647 w 2404"/>
              <a:gd name="T11" fmla="*/ 2147483647 h 4206"/>
              <a:gd name="T12" fmla="*/ 2147483647 w 2404"/>
              <a:gd name="T13" fmla="*/ 2147483647 h 4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4"/>
              <a:gd name="T22" fmla="*/ 0 h 4206"/>
              <a:gd name="T23" fmla="*/ 2404 w 2404"/>
              <a:gd name="T24" fmla="*/ 4206 h 4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4" h="4206">
                <a:moveTo>
                  <a:pt x="1761" y="4162"/>
                </a:moveTo>
                <a:cubicBezTo>
                  <a:pt x="1758" y="4164"/>
                  <a:pt x="2404" y="4206"/>
                  <a:pt x="2203" y="4175"/>
                </a:cubicBezTo>
                <a:cubicBezTo>
                  <a:pt x="2002" y="4144"/>
                  <a:pt x="907" y="4168"/>
                  <a:pt x="555" y="3975"/>
                </a:cubicBezTo>
                <a:cubicBezTo>
                  <a:pt x="203" y="3782"/>
                  <a:pt x="165" y="3507"/>
                  <a:pt x="90" y="3015"/>
                </a:cubicBezTo>
                <a:cubicBezTo>
                  <a:pt x="15" y="2523"/>
                  <a:pt x="0" y="1495"/>
                  <a:pt x="105" y="1020"/>
                </a:cubicBezTo>
                <a:cubicBezTo>
                  <a:pt x="210" y="545"/>
                  <a:pt x="367" y="330"/>
                  <a:pt x="720" y="165"/>
                </a:cubicBezTo>
                <a:cubicBezTo>
                  <a:pt x="1073" y="0"/>
                  <a:pt x="1908" y="58"/>
                  <a:pt x="2220" y="30"/>
                </a:cubicBezTo>
              </a:path>
            </a:pathLst>
          </a:custGeom>
          <a:noFill/>
          <a:ln w="635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72" name="AutoShape 55"/>
          <p:cNvSpPr>
            <a:spLocks noChangeArrowheads="1"/>
          </p:cNvSpPr>
          <p:nvPr/>
        </p:nvSpPr>
        <p:spPr bwMode="auto">
          <a:xfrm rot="5400000">
            <a:off x="2027238" y="2314575"/>
            <a:ext cx="292100" cy="301625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grpSp>
        <p:nvGrpSpPr>
          <p:cNvPr id="7" name="401 Grupo"/>
          <p:cNvGrpSpPr>
            <a:grpSpLocks/>
          </p:cNvGrpSpPr>
          <p:nvPr/>
        </p:nvGrpSpPr>
        <p:grpSpPr bwMode="auto">
          <a:xfrm>
            <a:off x="3571875" y="2795588"/>
            <a:ext cx="558800" cy="571500"/>
            <a:chOff x="4962548" y="2333612"/>
            <a:chExt cx="558800" cy="571500"/>
          </a:xfrm>
        </p:grpSpPr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5521348" y="2333612"/>
              <a:ext cx="0" cy="571500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5" name="Text Box 59"/>
            <p:cNvSpPr txBox="1">
              <a:spLocks noChangeArrowheads="1"/>
            </p:cNvSpPr>
            <p:nvPr/>
          </p:nvSpPr>
          <p:spPr bwMode="auto">
            <a:xfrm>
              <a:off x="4962548" y="2366950"/>
              <a:ext cx="4667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b="1">
                  <a:solidFill>
                    <a:schemeClr val="bg1"/>
                  </a:solidFill>
                </a:rPr>
                <a:t>( - )</a:t>
              </a:r>
            </a:p>
          </p:txBody>
        </p:sp>
      </p:grpSp>
      <p:grpSp>
        <p:nvGrpSpPr>
          <p:cNvPr id="8" name="400 Grupo"/>
          <p:cNvGrpSpPr>
            <a:grpSpLocks/>
          </p:cNvGrpSpPr>
          <p:nvPr/>
        </p:nvGrpSpPr>
        <p:grpSpPr bwMode="auto">
          <a:xfrm>
            <a:off x="2962275" y="2033588"/>
            <a:ext cx="2362200" cy="609600"/>
            <a:chOff x="4352948" y="1571612"/>
            <a:chExt cx="2362200" cy="609600"/>
          </a:xfrm>
        </p:grpSpPr>
        <p:sp>
          <p:nvSpPr>
            <p:cNvPr id="77" name="Line 56"/>
            <p:cNvSpPr>
              <a:spLocks noChangeShapeType="1"/>
            </p:cNvSpPr>
            <p:nvPr/>
          </p:nvSpPr>
          <p:spPr bwMode="auto">
            <a:xfrm>
              <a:off x="4429148" y="2028812"/>
              <a:ext cx="457200" cy="0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>
              <a:off x="5038748" y="1876412"/>
              <a:ext cx="1676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s-ES" sz="1800" b="1">
                  <a:solidFill>
                    <a:schemeClr val="bg1"/>
                  </a:solidFill>
                  <a:latin typeface="Arial" charset="0"/>
                </a:rPr>
                <a:t>CALCITONINA</a:t>
              </a:r>
            </a:p>
          </p:txBody>
        </p:sp>
        <p:sp>
          <p:nvSpPr>
            <p:cNvPr id="79" name="Rectangle 60"/>
            <p:cNvSpPr>
              <a:spLocks noChangeArrowheads="1"/>
            </p:cNvSpPr>
            <p:nvPr/>
          </p:nvSpPr>
          <p:spPr bwMode="auto">
            <a:xfrm>
              <a:off x="4352948" y="1571612"/>
              <a:ext cx="5651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(+)</a:t>
              </a:r>
            </a:p>
          </p:txBody>
        </p:sp>
      </p:grpSp>
      <p:sp>
        <p:nvSpPr>
          <p:cNvPr id="80" name="AutoShape 55"/>
          <p:cNvSpPr>
            <a:spLocks noChangeArrowheads="1"/>
          </p:cNvSpPr>
          <p:nvPr/>
        </p:nvSpPr>
        <p:spPr bwMode="auto">
          <a:xfrm rot="5400000">
            <a:off x="2043113" y="2314575"/>
            <a:ext cx="292100" cy="301625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81" name="AutoShape 55"/>
          <p:cNvSpPr>
            <a:spLocks noChangeArrowheads="1"/>
          </p:cNvSpPr>
          <p:nvPr/>
        </p:nvSpPr>
        <p:spPr bwMode="auto">
          <a:xfrm rot="5400000">
            <a:off x="2043113" y="2308225"/>
            <a:ext cx="292100" cy="301625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6588224" y="1412776"/>
            <a:ext cx="1080120" cy="576064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76" name="Group 88"/>
          <p:cNvGrpSpPr/>
          <p:nvPr/>
        </p:nvGrpSpPr>
        <p:grpSpPr>
          <a:xfrm>
            <a:off x="-23090" y="1988126"/>
            <a:ext cx="6433266" cy="2119745"/>
            <a:chOff x="-23090" y="1988126"/>
            <a:chExt cx="6433266" cy="2119745"/>
          </a:xfrm>
        </p:grpSpPr>
        <p:sp>
          <p:nvSpPr>
            <p:cNvPr id="83" name="Freeform 82"/>
            <p:cNvSpPr/>
            <p:nvPr/>
          </p:nvSpPr>
          <p:spPr>
            <a:xfrm>
              <a:off x="-23090" y="1988126"/>
              <a:ext cx="6433266" cy="2119745"/>
            </a:xfrm>
            <a:custGeom>
              <a:avLst/>
              <a:gdLst>
                <a:gd name="connsiteX0" fmla="*/ 397164 w 6363855"/>
                <a:gd name="connsiteY0" fmla="*/ 159327 h 3006436"/>
                <a:gd name="connsiteX1" fmla="*/ 2364509 w 6363855"/>
                <a:gd name="connsiteY1" fmla="*/ 145472 h 3006436"/>
                <a:gd name="connsiteX2" fmla="*/ 4096327 w 6363855"/>
                <a:gd name="connsiteY2" fmla="*/ 173181 h 3006436"/>
                <a:gd name="connsiteX3" fmla="*/ 5897418 w 6363855"/>
                <a:gd name="connsiteY3" fmla="*/ 187036 h 3006436"/>
                <a:gd name="connsiteX4" fmla="*/ 6313055 w 6363855"/>
                <a:gd name="connsiteY4" fmla="*/ 1295399 h 3006436"/>
                <a:gd name="connsiteX5" fmla="*/ 6202218 w 6363855"/>
                <a:gd name="connsiteY5" fmla="*/ 2043545 h 3006436"/>
                <a:gd name="connsiteX6" fmla="*/ 6119091 w 6363855"/>
                <a:gd name="connsiteY6" fmla="*/ 2902527 h 3006436"/>
                <a:gd name="connsiteX7" fmla="*/ 5093855 w 6363855"/>
                <a:gd name="connsiteY7" fmla="*/ 2666999 h 3006436"/>
                <a:gd name="connsiteX8" fmla="*/ 4789055 w 6363855"/>
                <a:gd name="connsiteY8" fmla="*/ 1974272 h 3006436"/>
                <a:gd name="connsiteX9" fmla="*/ 3556000 w 6363855"/>
                <a:gd name="connsiteY9" fmla="*/ 1918854 h 3006436"/>
                <a:gd name="connsiteX10" fmla="*/ 1616364 w 6363855"/>
                <a:gd name="connsiteY10" fmla="*/ 1918854 h 3006436"/>
                <a:gd name="connsiteX11" fmla="*/ 203200 w 6363855"/>
                <a:gd name="connsiteY11" fmla="*/ 713508 h 3006436"/>
                <a:gd name="connsiteX12" fmla="*/ 397164 w 6363855"/>
                <a:gd name="connsiteY12" fmla="*/ 159327 h 3006436"/>
                <a:gd name="connsiteX0" fmla="*/ 397164 w 6363855"/>
                <a:gd name="connsiteY0" fmla="*/ 159327 h 2914073"/>
                <a:gd name="connsiteX1" fmla="*/ 2364509 w 6363855"/>
                <a:gd name="connsiteY1" fmla="*/ 145472 h 2914073"/>
                <a:gd name="connsiteX2" fmla="*/ 4096327 w 6363855"/>
                <a:gd name="connsiteY2" fmla="*/ 173181 h 2914073"/>
                <a:gd name="connsiteX3" fmla="*/ 5897418 w 6363855"/>
                <a:gd name="connsiteY3" fmla="*/ 187036 h 2914073"/>
                <a:gd name="connsiteX4" fmla="*/ 6313055 w 6363855"/>
                <a:gd name="connsiteY4" fmla="*/ 1295399 h 2914073"/>
                <a:gd name="connsiteX5" fmla="*/ 6202218 w 6363855"/>
                <a:gd name="connsiteY5" fmla="*/ 2043545 h 2914073"/>
                <a:gd name="connsiteX6" fmla="*/ 6119091 w 6363855"/>
                <a:gd name="connsiteY6" fmla="*/ 2902527 h 2914073"/>
                <a:gd name="connsiteX7" fmla="*/ 4789055 w 6363855"/>
                <a:gd name="connsiteY7" fmla="*/ 1974272 h 2914073"/>
                <a:gd name="connsiteX8" fmla="*/ 3556000 w 6363855"/>
                <a:gd name="connsiteY8" fmla="*/ 1918854 h 2914073"/>
                <a:gd name="connsiteX9" fmla="*/ 1616364 w 6363855"/>
                <a:gd name="connsiteY9" fmla="*/ 1918854 h 2914073"/>
                <a:gd name="connsiteX10" fmla="*/ 203200 w 6363855"/>
                <a:gd name="connsiteY10" fmla="*/ 713508 h 2914073"/>
                <a:gd name="connsiteX11" fmla="*/ 397164 w 6363855"/>
                <a:gd name="connsiteY11" fmla="*/ 159327 h 2914073"/>
                <a:gd name="connsiteX0" fmla="*/ 397164 w 6456218"/>
                <a:gd name="connsiteY0" fmla="*/ 159327 h 2156690"/>
                <a:gd name="connsiteX1" fmla="*/ 2364509 w 6456218"/>
                <a:gd name="connsiteY1" fmla="*/ 145472 h 2156690"/>
                <a:gd name="connsiteX2" fmla="*/ 4096327 w 6456218"/>
                <a:gd name="connsiteY2" fmla="*/ 173181 h 2156690"/>
                <a:gd name="connsiteX3" fmla="*/ 5897418 w 6456218"/>
                <a:gd name="connsiteY3" fmla="*/ 187036 h 2156690"/>
                <a:gd name="connsiteX4" fmla="*/ 6313055 w 6456218"/>
                <a:gd name="connsiteY4" fmla="*/ 1295399 h 2156690"/>
                <a:gd name="connsiteX5" fmla="*/ 6202218 w 6456218"/>
                <a:gd name="connsiteY5" fmla="*/ 2043545 h 2156690"/>
                <a:gd name="connsiteX6" fmla="*/ 4789055 w 6456218"/>
                <a:gd name="connsiteY6" fmla="*/ 1974272 h 2156690"/>
                <a:gd name="connsiteX7" fmla="*/ 3556000 w 6456218"/>
                <a:gd name="connsiteY7" fmla="*/ 1918854 h 2156690"/>
                <a:gd name="connsiteX8" fmla="*/ 1616364 w 6456218"/>
                <a:gd name="connsiteY8" fmla="*/ 1918854 h 2156690"/>
                <a:gd name="connsiteX9" fmla="*/ 203200 w 6456218"/>
                <a:gd name="connsiteY9" fmla="*/ 713508 h 2156690"/>
                <a:gd name="connsiteX10" fmla="*/ 397164 w 6456218"/>
                <a:gd name="connsiteY10" fmla="*/ 159327 h 2156690"/>
                <a:gd name="connsiteX0" fmla="*/ 397164 w 6433266"/>
                <a:gd name="connsiteY0" fmla="*/ 159327 h 2119745"/>
                <a:gd name="connsiteX1" fmla="*/ 2364509 w 6433266"/>
                <a:gd name="connsiteY1" fmla="*/ 145472 h 2119745"/>
                <a:gd name="connsiteX2" fmla="*/ 4096327 w 6433266"/>
                <a:gd name="connsiteY2" fmla="*/ 173181 h 2119745"/>
                <a:gd name="connsiteX3" fmla="*/ 5897418 w 6433266"/>
                <a:gd name="connsiteY3" fmla="*/ 187036 h 2119745"/>
                <a:gd name="connsiteX4" fmla="*/ 6313055 w 6433266"/>
                <a:gd name="connsiteY4" fmla="*/ 1295399 h 2119745"/>
                <a:gd name="connsiteX5" fmla="*/ 6179266 w 6433266"/>
                <a:gd name="connsiteY5" fmla="*/ 1944929 h 2119745"/>
                <a:gd name="connsiteX6" fmla="*/ 4789055 w 6433266"/>
                <a:gd name="connsiteY6" fmla="*/ 1974272 h 2119745"/>
                <a:gd name="connsiteX7" fmla="*/ 3556000 w 6433266"/>
                <a:gd name="connsiteY7" fmla="*/ 1918854 h 2119745"/>
                <a:gd name="connsiteX8" fmla="*/ 1616364 w 6433266"/>
                <a:gd name="connsiteY8" fmla="*/ 1918854 h 2119745"/>
                <a:gd name="connsiteX9" fmla="*/ 203200 w 6433266"/>
                <a:gd name="connsiteY9" fmla="*/ 713508 h 2119745"/>
                <a:gd name="connsiteX10" fmla="*/ 397164 w 6433266"/>
                <a:gd name="connsiteY10" fmla="*/ 159327 h 21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33266" h="2119745">
                  <a:moveTo>
                    <a:pt x="397164" y="159327"/>
                  </a:moveTo>
                  <a:cubicBezTo>
                    <a:pt x="757382" y="64654"/>
                    <a:pt x="1747982" y="143163"/>
                    <a:pt x="2364509" y="145472"/>
                  </a:cubicBezTo>
                  <a:cubicBezTo>
                    <a:pt x="2981036" y="147781"/>
                    <a:pt x="4096327" y="173181"/>
                    <a:pt x="4096327" y="173181"/>
                  </a:cubicBezTo>
                  <a:cubicBezTo>
                    <a:pt x="4685145" y="180108"/>
                    <a:pt x="5527963" y="0"/>
                    <a:pt x="5897418" y="187036"/>
                  </a:cubicBezTo>
                  <a:cubicBezTo>
                    <a:pt x="6266873" y="374072"/>
                    <a:pt x="6266080" y="1002417"/>
                    <a:pt x="6313055" y="1295399"/>
                  </a:cubicBezTo>
                  <a:cubicBezTo>
                    <a:pt x="6360030" y="1588381"/>
                    <a:pt x="6433266" y="1831784"/>
                    <a:pt x="6179266" y="1944929"/>
                  </a:cubicBezTo>
                  <a:cubicBezTo>
                    <a:pt x="5925266" y="2058074"/>
                    <a:pt x="5226266" y="1978618"/>
                    <a:pt x="4789055" y="1974272"/>
                  </a:cubicBezTo>
                  <a:cubicBezTo>
                    <a:pt x="4351844" y="1969926"/>
                    <a:pt x="4084782" y="1928090"/>
                    <a:pt x="3556000" y="1918854"/>
                  </a:cubicBezTo>
                  <a:cubicBezTo>
                    <a:pt x="3027218" y="1909618"/>
                    <a:pt x="2175164" y="2119745"/>
                    <a:pt x="1616364" y="1918854"/>
                  </a:cubicBezTo>
                  <a:cubicBezTo>
                    <a:pt x="1057564" y="1717963"/>
                    <a:pt x="406400" y="1004453"/>
                    <a:pt x="203200" y="713508"/>
                  </a:cubicBezTo>
                  <a:cubicBezTo>
                    <a:pt x="0" y="422563"/>
                    <a:pt x="36946" y="254000"/>
                    <a:pt x="397164" y="159327"/>
                  </a:cubicBezTo>
                  <a:close/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83968" y="2636912"/>
              <a:ext cx="18002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/>
                <a:t>minutos</a:t>
              </a:r>
            </a:p>
          </p:txBody>
        </p:sp>
      </p:grpSp>
      <p:grpSp>
        <p:nvGrpSpPr>
          <p:cNvPr id="85" name="Group 87"/>
          <p:cNvGrpSpPr/>
          <p:nvPr/>
        </p:nvGrpSpPr>
        <p:grpSpPr>
          <a:xfrm>
            <a:off x="591128" y="3948546"/>
            <a:ext cx="5795818" cy="2177472"/>
            <a:chOff x="591128" y="3948546"/>
            <a:chExt cx="5795818" cy="2177472"/>
          </a:xfrm>
        </p:grpSpPr>
        <p:sp>
          <p:nvSpPr>
            <p:cNvPr id="87" name="Freeform 86"/>
            <p:cNvSpPr/>
            <p:nvPr/>
          </p:nvSpPr>
          <p:spPr>
            <a:xfrm>
              <a:off x="591128" y="3948546"/>
              <a:ext cx="5795818" cy="2177472"/>
            </a:xfrm>
            <a:custGeom>
              <a:avLst/>
              <a:gdLst>
                <a:gd name="connsiteX0" fmla="*/ 5684981 w 5795818"/>
                <a:gd name="connsiteY0" fmla="*/ 166254 h 2177472"/>
                <a:gd name="connsiteX1" fmla="*/ 5019963 w 5795818"/>
                <a:gd name="connsiteY1" fmla="*/ 41563 h 2177472"/>
                <a:gd name="connsiteX2" fmla="*/ 3634508 w 5795818"/>
                <a:gd name="connsiteY2" fmla="*/ 41563 h 2177472"/>
                <a:gd name="connsiteX3" fmla="*/ 2969490 w 5795818"/>
                <a:gd name="connsiteY3" fmla="*/ 13854 h 2177472"/>
                <a:gd name="connsiteX4" fmla="*/ 780472 w 5795818"/>
                <a:gd name="connsiteY4" fmla="*/ 124690 h 2177472"/>
                <a:gd name="connsiteX5" fmla="*/ 87745 w 5795818"/>
                <a:gd name="connsiteY5" fmla="*/ 498763 h 2177472"/>
                <a:gd name="connsiteX6" fmla="*/ 253999 w 5795818"/>
                <a:gd name="connsiteY6" fmla="*/ 1565563 h 2177472"/>
                <a:gd name="connsiteX7" fmla="*/ 1265381 w 5795818"/>
                <a:gd name="connsiteY7" fmla="*/ 2078181 h 2177472"/>
                <a:gd name="connsiteX8" fmla="*/ 3343563 w 5795818"/>
                <a:gd name="connsiteY8" fmla="*/ 2161309 h 2177472"/>
                <a:gd name="connsiteX9" fmla="*/ 5019963 w 5795818"/>
                <a:gd name="connsiteY9" fmla="*/ 2161309 h 2177472"/>
                <a:gd name="connsiteX10" fmla="*/ 5671127 w 5795818"/>
                <a:gd name="connsiteY10" fmla="*/ 2078181 h 2177472"/>
                <a:gd name="connsiteX11" fmla="*/ 5768108 w 5795818"/>
                <a:gd name="connsiteY11" fmla="*/ 1828799 h 2177472"/>
                <a:gd name="connsiteX12" fmla="*/ 5684981 w 5795818"/>
                <a:gd name="connsiteY12" fmla="*/ 1025236 h 2177472"/>
                <a:gd name="connsiteX13" fmla="*/ 5684981 w 5795818"/>
                <a:gd name="connsiteY13" fmla="*/ 166254 h 217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5818" h="2177472">
                  <a:moveTo>
                    <a:pt x="5684981" y="166254"/>
                  </a:moveTo>
                  <a:cubicBezTo>
                    <a:pt x="5574145" y="2309"/>
                    <a:pt x="5361708" y="62345"/>
                    <a:pt x="5019963" y="41563"/>
                  </a:cubicBezTo>
                  <a:cubicBezTo>
                    <a:pt x="4678218" y="20781"/>
                    <a:pt x="3976253" y="46181"/>
                    <a:pt x="3634508" y="41563"/>
                  </a:cubicBezTo>
                  <a:cubicBezTo>
                    <a:pt x="3292763" y="36945"/>
                    <a:pt x="3445163" y="0"/>
                    <a:pt x="2969490" y="13854"/>
                  </a:cubicBezTo>
                  <a:cubicBezTo>
                    <a:pt x="2493817" y="27709"/>
                    <a:pt x="1260763" y="43872"/>
                    <a:pt x="780472" y="124690"/>
                  </a:cubicBezTo>
                  <a:cubicBezTo>
                    <a:pt x="300181" y="205508"/>
                    <a:pt x="175491" y="258618"/>
                    <a:pt x="87745" y="498763"/>
                  </a:cubicBezTo>
                  <a:cubicBezTo>
                    <a:pt x="0" y="738909"/>
                    <a:pt x="57726" y="1302327"/>
                    <a:pt x="253999" y="1565563"/>
                  </a:cubicBezTo>
                  <a:cubicBezTo>
                    <a:pt x="450272" y="1828799"/>
                    <a:pt x="750454" y="1978890"/>
                    <a:pt x="1265381" y="2078181"/>
                  </a:cubicBezTo>
                  <a:cubicBezTo>
                    <a:pt x="1780308" y="2177472"/>
                    <a:pt x="2717799" y="2147454"/>
                    <a:pt x="3343563" y="2161309"/>
                  </a:cubicBezTo>
                  <a:cubicBezTo>
                    <a:pt x="3969327" y="2175164"/>
                    <a:pt x="4632036" y="2175164"/>
                    <a:pt x="5019963" y="2161309"/>
                  </a:cubicBezTo>
                  <a:cubicBezTo>
                    <a:pt x="5407890" y="2147454"/>
                    <a:pt x="5546436" y="2133599"/>
                    <a:pt x="5671127" y="2078181"/>
                  </a:cubicBezTo>
                  <a:cubicBezTo>
                    <a:pt x="5795818" y="2022763"/>
                    <a:pt x="5765799" y="2004290"/>
                    <a:pt x="5768108" y="1828799"/>
                  </a:cubicBezTo>
                  <a:cubicBezTo>
                    <a:pt x="5770417" y="1653308"/>
                    <a:pt x="5694217" y="1302327"/>
                    <a:pt x="5684981" y="1025236"/>
                  </a:cubicBezTo>
                  <a:cubicBezTo>
                    <a:pt x="5675745" y="748145"/>
                    <a:pt x="5795817" y="330199"/>
                    <a:pt x="5684981" y="166254"/>
                  </a:cubicBezTo>
                  <a:close/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99592" y="4941168"/>
              <a:ext cx="18002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/>
                <a:t>24-72 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0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00173 0.1773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71" grpId="0" animBg="1"/>
      <p:bldP spid="71" grpId="1" animBg="1"/>
      <p:bldP spid="71" grpId="2" animBg="1"/>
      <p:bldP spid="72" grpId="0" animBg="1"/>
      <p:bldP spid="72" grpId="1" animBg="1"/>
      <p:bldP spid="80" grpId="0" animBg="1"/>
      <p:bldP spid="80" grpId="1" animBg="1"/>
      <p:bldP spid="80" grpId="2" animBg="1"/>
      <p:bldP spid="81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9A50F7-6D79-4AF8-9AAC-EBC717F9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03" y="202331"/>
            <a:ext cx="161214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C4283415-9ADA-428A-9B84-B6044765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3" y="202332"/>
            <a:ext cx="869419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8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6372225" y="3175000"/>
            <a:ext cx="14398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s-ES_tradnl" altLang="es-AR" sz="1800">
              <a:latin typeface="Times New Roman" pitchFamily="18" charset="0"/>
            </a:endParaRPr>
          </a:p>
        </p:txBody>
      </p:sp>
      <p:sp>
        <p:nvSpPr>
          <p:cNvPr id="26627" name="Text Box 12"/>
          <p:cNvSpPr txBox="1">
            <a:spLocks noChangeArrowheads="1"/>
          </p:cNvSpPr>
          <p:nvPr/>
        </p:nvSpPr>
        <p:spPr bwMode="auto">
          <a:xfrm>
            <a:off x="6804025" y="3500438"/>
            <a:ext cx="20891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s-ES_tradnl" altLang="es-AR"/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611188" y="133350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Origen del desequilibrio</a:t>
            </a:r>
            <a:endParaRPr lang="es-E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55575" y="895350"/>
            <a:ext cx="8664575" cy="4106863"/>
            <a:chOff x="98" y="572"/>
            <a:chExt cx="5458" cy="2587"/>
          </a:xfrm>
        </p:grpSpPr>
        <p:sp>
          <p:nvSpPr>
            <p:cNvPr id="124950" name="Text Box 22"/>
            <p:cNvSpPr txBox="1">
              <a:spLocks noChangeArrowheads="1"/>
            </p:cNvSpPr>
            <p:nvPr/>
          </p:nvSpPr>
          <p:spPr bwMode="auto">
            <a:xfrm>
              <a:off x="204" y="572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Gestación</a:t>
              </a:r>
              <a:endParaRPr lang="es-ES" sz="4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4951" name="Text Box 23"/>
            <p:cNvSpPr txBox="1">
              <a:spLocks noChangeArrowheads="1"/>
            </p:cNvSpPr>
            <p:nvPr/>
          </p:nvSpPr>
          <p:spPr bwMode="auto">
            <a:xfrm>
              <a:off x="1927" y="572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Parto</a:t>
              </a:r>
              <a:endParaRPr lang="es-ES" sz="4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26637" name="Picture 24" descr="VACA de &quot;Vaca y Pollo&quot;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9" y="807"/>
              <a:ext cx="1517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54" name="Text Box 26"/>
            <p:cNvSpPr txBox="1">
              <a:spLocks noChangeArrowheads="1"/>
            </p:cNvSpPr>
            <p:nvPr/>
          </p:nvSpPr>
          <p:spPr bwMode="auto">
            <a:xfrm>
              <a:off x="3696" y="572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Lactancia</a:t>
              </a:r>
              <a:endParaRPr lang="es-ES" sz="4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26639" name="Picture 27" descr="vaca gord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" y="1195"/>
              <a:ext cx="1879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57" name="Text Box 29"/>
          <p:cNvSpPr txBox="1">
            <a:spLocks noChangeArrowheads="1"/>
          </p:cNvSpPr>
          <p:nvPr/>
        </p:nvSpPr>
        <p:spPr bwMode="auto">
          <a:xfrm>
            <a:off x="3132138" y="2420938"/>
            <a:ext cx="295275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4000" b="1" dirty="0"/>
              <a:t>5 vs 25 gr</a:t>
            </a:r>
            <a:endParaRPr lang="es-ES" sz="4000" b="1" dirty="0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690688" y="4278313"/>
            <a:ext cx="5743575" cy="1311275"/>
            <a:chOff x="1065" y="2695"/>
            <a:chExt cx="3618" cy="826"/>
          </a:xfrm>
        </p:grpSpPr>
        <p:sp>
          <p:nvSpPr>
            <p:cNvPr id="124959" name="Text Box 31"/>
            <p:cNvSpPr txBox="1">
              <a:spLocks noChangeArrowheads="1"/>
            </p:cNvSpPr>
            <p:nvPr/>
          </p:nvSpPr>
          <p:spPr bwMode="auto">
            <a:xfrm>
              <a:off x="1065" y="2695"/>
              <a:ext cx="1406" cy="8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4000" b="1" dirty="0"/>
                <a:t>Balance positivo</a:t>
              </a:r>
              <a:endParaRPr lang="es-ES" sz="4000" b="1" dirty="0"/>
            </a:p>
          </p:txBody>
        </p:sp>
        <p:sp>
          <p:nvSpPr>
            <p:cNvPr id="124960" name="Rectangle 32"/>
            <p:cNvSpPr>
              <a:spLocks noChangeArrowheads="1"/>
            </p:cNvSpPr>
            <p:nvPr/>
          </p:nvSpPr>
          <p:spPr bwMode="auto">
            <a:xfrm>
              <a:off x="2566" y="2885"/>
              <a:ext cx="397" cy="446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s-ES_tradnl" sz="4000" b="1" dirty="0"/>
                <a:t>vs</a:t>
              </a:r>
              <a:endParaRPr lang="es-ES" sz="4000" b="1" dirty="0"/>
            </a:p>
          </p:txBody>
        </p:sp>
        <p:sp>
          <p:nvSpPr>
            <p:cNvPr id="124961" name="Text Box 33"/>
            <p:cNvSpPr txBox="1">
              <a:spLocks noChangeArrowheads="1"/>
            </p:cNvSpPr>
            <p:nvPr/>
          </p:nvSpPr>
          <p:spPr bwMode="auto">
            <a:xfrm>
              <a:off x="3095" y="2695"/>
              <a:ext cx="1588" cy="8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4000" b="1"/>
                <a:t>Balance negativo</a:t>
              </a:r>
              <a:endParaRPr lang="es-ES" sz="4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5070</TotalTime>
  <Words>602</Words>
  <Application>Microsoft Office PowerPoint</Application>
  <PresentationFormat>On-screen Show (4:3)</PresentationFormat>
  <Paragraphs>257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Aharoni</vt:lpstr>
      <vt:lpstr>Arial</vt:lpstr>
      <vt:lpstr>Calibri</vt:lpstr>
      <vt:lpstr>Garamond</vt:lpstr>
      <vt:lpstr>Helvetica-Condensed</vt:lpstr>
      <vt:lpstr>Tahoma</vt:lpstr>
      <vt:lpstr>Times New Roman</vt:lpstr>
      <vt:lpstr>Verdana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BIOGENESIS-BAGO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 Trasancos</dc:creator>
  <cp:lastModifiedBy>Guillermo Mattioli</cp:lastModifiedBy>
  <cp:revision>143</cp:revision>
  <dcterms:created xsi:type="dcterms:W3CDTF">2014-04-07T12:32:26Z</dcterms:created>
  <dcterms:modified xsi:type="dcterms:W3CDTF">2019-07-06T20:10:52Z</dcterms:modified>
</cp:coreProperties>
</file>